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b32f6dea8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b32f6dea8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b2f3beccb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b2f3beccb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b32f6dea8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b32f6dea8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b2f3beccb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b2f3beccb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b32f6dea8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b32f6dea8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b3040ed1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b3040ed1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b3040ed16e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b3040ed16e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b32f6dea8e_3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b32f6dea8e_3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hyperlink" Target="https://tinyurl.com/sktf2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5.png"/><Relationship Id="rId11" Type="http://schemas.openxmlformats.org/officeDocument/2006/relationships/image" Target="../media/image13.gif"/><Relationship Id="rId10" Type="http://schemas.openxmlformats.org/officeDocument/2006/relationships/hyperlink" Target="https://desktop.arcgis.com/en/arcmap/latest/manage-data/raster-and-images/cell-size-of-raster-data.htm" TargetMode="External"/><Relationship Id="rId12" Type="http://schemas.openxmlformats.org/officeDocument/2006/relationships/hyperlink" Target="http://www.intro2radar.com/" TargetMode="External"/><Relationship Id="rId9"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rdcu.be/eVJBe" TargetMode="External"/><Relationship Id="rId4" Type="http://schemas.openxmlformats.org/officeDocument/2006/relationships/hyperlink" Target="https://rdcu.be/eVJBe" TargetMode="External"/><Relationship Id="rId9"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3.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ee-project-tapas.projects.earthengine.app/view/global-ntl-analysis-app" TargetMode="External"/><Relationship Id="rId4" Type="http://schemas.openxmlformats.org/officeDocument/2006/relationships/image" Target="../media/image2.png"/><Relationship Id="rId5" Type="http://schemas.openxmlformats.org/officeDocument/2006/relationships/hyperlink" Target="https://ee-kundusomdeeo.projects.earthengine.app/view/alokkriti20" TargetMode="External"/><Relationship Id="rId6" Type="http://schemas.openxmlformats.org/officeDocument/2006/relationships/image" Target="../media/image22.png"/><Relationship Id="rId7" Type="http://schemas.openxmlformats.org/officeDocument/2006/relationships/hyperlink" Target="https://ee-project-tapas.projects.earthengine.app/view/global-ntl-analysis-app" TargetMode="External"/><Relationship Id="rId8" Type="http://schemas.openxmlformats.org/officeDocument/2006/relationships/hyperlink" Target="https://ee-kundusomdeeo.projects.earthengine.app/view/alokkriti2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hyperlink" Target="https://sites.google.com/view/somdeepkundu24/home" TargetMode="External"/><Relationship Id="rId10" Type="http://schemas.openxmlformats.org/officeDocument/2006/relationships/image" Target="../media/image10.gif"/><Relationship Id="rId9" Type="http://schemas.openxmlformats.org/officeDocument/2006/relationships/image" Target="../media/image25.png"/><Relationship Id="rId5" Type="http://schemas.openxmlformats.org/officeDocument/2006/relationships/image" Target="../media/image7.png"/><Relationship Id="rId6" Type="http://schemas.openxmlformats.org/officeDocument/2006/relationships/image" Target="../media/image27.png"/><Relationship Id="rId7" Type="http://schemas.openxmlformats.org/officeDocument/2006/relationships/hyperlink" Target="https://www.linkedin.com/in/somdeep-kundu" TargetMode="External"/><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rudra.iitb.ac.in/" TargetMode="External"/><Relationship Id="rId4" Type="http://schemas.openxmlformats.org/officeDocument/2006/relationships/image" Target="../media/image21.png"/><Relationship Id="rId5" Type="http://schemas.openxmlformats.org/officeDocument/2006/relationships/hyperlink" Target="https://www.ctara.iitb.ac.in/" TargetMode="External"/><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orldbank.github.io/OpenNightLights/tutorials/mod1_2_introduction_to_nighttime_light_data.html" TargetMode="External"/><Relationship Id="rId4" Type="http://schemas.openxmlformats.org/officeDocument/2006/relationships/hyperlink" Target="https://youtube.com/playlist?list=PLppGmFLhQ1HLN6ivbJJHLZbEYLdq5zgns&amp;si=-xBRViNwnvpgszm7" TargetMode="External"/><Relationship Id="rId5" Type="http://schemas.openxmlformats.org/officeDocument/2006/relationships/hyperlink" Target="https://spatialthoughts.com/" TargetMode="External"/><Relationship Id="rId6" Type="http://schemas.openxmlformats.org/officeDocument/2006/relationships/hyperlink" Target="https://youtu.be/n5M-dFHcls0?si=4_sy6UyFb1HC1xdm" TargetMode="External"/><Relationship Id="rId7" Type="http://schemas.openxmlformats.org/officeDocument/2006/relationships/hyperlink" Target="https://doi.org/10.1371/journal.pone.0174610" TargetMode="External"/><Relationship Id="rId8" Type="http://schemas.openxmlformats.org/officeDocument/2006/relationships/hyperlink" Target="https://youtu.be/B_5InogxutQ?si=khH9vrWRbsSSs-J1&amp;t=2879"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Gemini_Generated_Image_glpgo4glpgo4glpg.png"/>
          <p:cNvPicPr preferRelativeResize="0"/>
          <p:nvPr/>
        </p:nvPicPr>
        <p:blipFill rotWithShape="1">
          <a:blip r:embed="rId3">
            <a:alphaModFix/>
          </a:blip>
          <a:srcRect b="10845" l="0" r="0" t="32902"/>
          <a:stretch/>
        </p:blipFill>
        <p:spPr>
          <a:xfrm>
            <a:off x="0" y="0"/>
            <a:ext cx="9144003" cy="5143501"/>
          </a:xfrm>
          <a:prstGeom prst="rect">
            <a:avLst/>
          </a:prstGeom>
          <a:noFill/>
          <a:ln>
            <a:noFill/>
          </a:ln>
        </p:spPr>
      </p:pic>
      <p:sp>
        <p:nvSpPr>
          <p:cNvPr id="55" name="Google Shape;55;p13"/>
          <p:cNvSpPr txBox="1"/>
          <p:nvPr/>
        </p:nvSpPr>
        <p:spPr>
          <a:xfrm>
            <a:off x="2431200" y="2609350"/>
            <a:ext cx="4281600" cy="923400"/>
          </a:xfrm>
          <a:prstGeom prst="rect">
            <a:avLst/>
          </a:prstGeom>
          <a:noFill/>
          <a:ln>
            <a:noFill/>
          </a:ln>
          <a:effectLst>
            <a:outerShdw blurRad="57150" rotWithShape="0" algn="bl" dir="5400000" dist="19050">
              <a:schemeClr val="lt2">
                <a:alpha val="50000"/>
              </a:schemeClr>
            </a:outerShdw>
          </a:effectLst>
        </p:spPr>
        <p:txBody>
          <a:bodyPr anchorCtr="0" anchor="t" bIns="91425" lIns="91425" spcFirstLastPara="1" rIns="91425" wrap="square" tIns="91425">
            <a:spAutoFit/>
          </a:bodyPr>
          <a:lstStyle/>
          <a:p>
            <a:pPr indent="0" lvl="0" marL="0" rtl="0" algn="ctr">
              <a:lnSpc>
                <a:spcPct val="84000"/>
              </a:lnSpc>
              <a:spcBef>
                <a:spcPts val="0"/>
              </a:spcBef>
              <a:spcAft>
                <a:spcPts val="0"/>
              </a:spcAft>
              <a:buNone/>
            </a:pPr>
            <a:r>
              <a:rPr lang="en-GB" sz="1950">
                <a:solidFill>
                  <a:schemeClr val="lt1"/>
                </a:solidFill>
                <a:latin typeface="Courier New"/>
                <a:ea typeface="Courier New"/>
                <a:cs typeface="Courier New"/>
                <a:sym typeface="Courier New"/>
              </a:rPr>
              <a:t>Under the supervision of</a:t>
            </a:r>
            <a:br>
              <a:rPr lang="en-GB" sz="1950">
                <a:solidFill>
                  <a:schemeClr val="lt1"/>
                </a:solidFill>
                <a:latin typeface="Courier New"/>
                <a:ea typeface="Courier New"/>
                <a:cs typeface="Courier New"/>
                <a:sym typeface="Courier New"/>
              </a:rPr>
            </a:br>
            <a:r>
              <a:rPr b="1" lang="en-GB" sz="2050">
                <a:solidFill>
                  <a:schemeClr val="lt1"/>
                </a:solidFill>
                <a:latin typeface="Courier New"/>
                <a:ea typeface="Courier New"/>
                <a:cs typeface="Courier New"/>
                <a:sym typeface="Courier New"/>
              </a:rPr>
              <a:t>Prof. Pennan Chinnasamy</a:t>
            </a:r>
            <a:endParaRPr b="1" sz="2050">
              <a:solidFill>
                <a:schemeClr val="lt1"/>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800">
              <a:solidFill>
                <a:schemeClr val="lt1"/>
              </a:solidFill>
            </a:endParaRPr>
          </a:p>
        </p:txBody>
      </p:sp>
      <p:sp>
        <p:nvSpPr>
          <p:cNvPr id="56" name="Google Shape;56;p13"/>
          <p:cNvSpPr txBox="1"/>
          <p:nvPr/>
        </p:nvSpPr>
        <p:spPr>
          <a:xfrm>
            <a:off x="2431200" y="3851000"/>
            <a:ext cx="4281600" cy="985200"/>
          </a:xfrm>
          <a:prstGeom prst="rect">
            <a:avLst/>
          </a:prstGeom>
          <a:noFill/>
          <a:ln>
            <a:noFill/>
          </a:ln>
          <a:effectLst>
            <a:outerShdw blurRad="57150" rotWithShape="0" algn="bl" dir="5400000" dist="19050">
              <a:schemeClr val="lt2">
                <a:alpha val="50000"/>
              </a:schemeClr>
            </a:outerShdw>
          </a:effectLst>
        </p:spPr>
        <p:txBody>
          <a:bodyPr anchorCtr="0" anchor="t" bIns="91425" lIns="91425" spcFirstLastPara="1" rIns="91425" wrap="square" tIns="91425">
            <a:spAutoFit/>
          </a:bodyPr>
          <a:lstStyle/>
          <a:p>
            <a:pPr indent="0" lvl="0" marL="0" rtl="0" algn="ctr">
              <a:lnSpc>
                <a:spcPct val="84000"/>
              </a:lnSpc>
              <a:spcBef>
                <a:spcPts val="0"/>
              </a:spcBef>
              <a:spcAft>
                <a:spcPts val="0"/>
              </a:spcAft>
              <a:buNone/>
            </a:pPr>
            <a:r>
              <a:rPr lang="en-GB" sz="2050">
                <a:solidFill>
                  <a:schemeClr val="lt1"/>
                </a:solidFill>
                <a:latin typeface="Courier New"/>
                <a:ea typeface="Courier New"/>
                <a:cs typeface="Courier New"/>
                <a:sym typeface="Courier New"/>
              </a:rPr>
              <a:t>Somdeep Kundu </a:t>
            </a:r>
            <a:endParaRPr sz="2050">
              <a:solidFill>
                <a:schemeClr val="lt1"/>
              </a:solidFill>
              <a:latin typeface="Courier New"/>
              <a:ea typeface="Courier New"/>
              <a:cs typeface="Courier New"/>
              <a:sym typeface="Courier New"/>
            </a:endParaRPr>
          </a:p>
          <a:p>
            <a:pPr indent="0" lvl="0" marL="0" rtl="0" algn="ctr">
              <a:lnSpc>
                <a:spcPct val="84000"/>
              </a:lnSpc>
              <a:spcBef>
                <a:spcPts val="0"/>
              </a:spcBef>
              <a:spcAft>
                <a:spcPts val="0"/>
              </a:spcAft>
              <a:buNone/>
            </a:pPr>
            <a:r>
              <a:rPr lang="en-GB" sz="2050">
                <a:solidFill>
                  <a:schemeClr val="lt1"/>
                </a:solidFill>
                <a:latin typeface="Courier New"/>
                <a:ea typeface="Courier New"/>
                <a:cs typeface="Courier New"/>
                <a:sym typeface="Courier New"/>
              </a:rPr>
              <a:t>22.12.2025</a:t>
            </a:r>
            <a:endParaRPr sz="2050">
              <a:solidFill>
                <a:schemeClr val="lt1"/>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1100">
              <a:solidFill>
                <a:schemeClr val="lt1"/>
              </a:solidFill>
            </a:endParaRPr>
          </a:p>
        </p:txBody>
      </p:sp>
      <p:sp>
        <p:nvSpPr>
          <p:cNvPr id="57" name="Google Shape;57;p13"/>
          <p:cNvSpPr txBox="1"/>
          <p:nvPr/>
        </p:nvSpPr>
        <p:spPr>
          <a:xfrm>
            <a:off x="399825" y="4143500"/>
            <a:ext cx="1690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u="sng">
                <a:solidFill>
                  <a:srgbClr val="929697"/>
                </a:solidFill>
                <a:hlinkClick r:id="rId4">
                  <a:extLst>
                    <a:ext uri="{A12FA001-AC4F-418D-AE19-62706E023703}">
                      <ahyp:hlinkClr val="tx"/>
                    </a:ext>
                  </a:extLst>
                </a:hlinkClick>
              </a:rPr>
              <a:t>tinyurl.com/sktf25</a:t>
            </a:r>
            <a:endParaRPr sz="1000">
              <a:solidFill>
                <a:srgbClr val="92969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6077705" y="3745400"/>
            <a:ext cx="2982525" cy="1271905"/>
          </a:xfrm>
          <a:prstGeom prst="rect">
            <a:avLst/>
          </a:prstGeom>
          <a:noFill/>
          <a:ln>
            <a:noFill/>
          </a:ln>
        </p:spPr>
      </p:pic>
      <p:pic>
        <p:nvPicPr>
          <p:cNvPr id="63" name="Google Shape;63;p14"/>
          <p:cNvPicPr preferRelativeResize="0"/>
          <p:nvPr/>
        </p:nvPicPr>
        <p:blipFill rotWithShape="1">
          <a:blip r:embed="rId4">
            <a:alphaModFix/>
          </a:blip>
          <a:srcRect b="0" l="44427" r="1202" t="57616"/>
          <a:stretch/>
        </p:blipFill>
        <p:spPr>
          <a:xfrm>
            <a:off x="191914" y="2901904"/>
            <a:ext cx="1312946" cy="557489"/>
          </a:xfrm>
          <a:prstGeom prst="rect">
            <a:avLst/>
          </a:prstGeom>
          <a:noFill/>
          <a:ln>
            <a:noFill/>
          </a:ln>
        </p:spPr>
      </p:pic>
      <p:pic>
        <p:nvPicPr>
          <p:cNvPr id="64" name="Google Shape;64;p14"/>
          <p:cNvPicPr preferRelativeResize="0"/>
          <p:nvPr/>
        </p:nvPicPr>
        <p:blipFill>
          <a:blip r:embed="rId5">
            <a:alphaModFix/>
          </a:blip>
          <a:stretch>
            <a:fillRect/>
          </a:stretch>
        </p:blipFill>
        <p:spPr>
          <a:xfrm>
            <a:off x="3505886" y="3873720"/>
            <a:ext cx="1920286" cy="834317"/>
          </a:xfrm>
          <a:prstGeom prst="rect">
            <a:avLst/>
          </a:prstGeom>
          <a:noFill/>
          <a:ln>
            <a:noFill/>
          </a:ln>
        </p:spPr>
      </p:pic>
      <p:pic>
        <p:nvPicPr>
          <p:cNvPr id="65" name="Google Shape;65;p14"/>
          <p:cNvPicPr preferRelativeResize="0"/>
          <p:nvPr/>
        </p:nvPicPr>
        <p:blipFill rotWithShape="1">
          <a:blip r:embed="rId4">
            <a:alphaModFix/>
          </a:blip>
          <a:srcRect b="49038" l="44427" r="1202" t="8578"/>
          <a:stretch/>
        </p:blipFill>
        <p:spPr>
          <a:xfrm>
            <a:off x="0" y="3863896"/>
            <a:ext cx="1920288" cy="815379"/>
          </a:xfrm>
          <a:prstGeom prst="rect">
            <a:avLst/>
          </a:prstGeom>
          <a:noFill/>
          <a:ln>
            <a:noFill/>
          </a:ln>
        </p:spPr>
      </p:pic>
      <p:pic>
        <p:nvPicPr>
          <p:cNvPr id="66" name="Google Shape;66;p14"/>
          <p:cNvPicPr preferRelativeResize="0"/>
          <p:nvPr/>
        </p:nvPicPr>
        <p:blipFill>
          <a:blip r:embed="rId6">
            <a:alphaModFix/>
          </a:blip>
          <a:stretch>
            <a:fillRect/>
          </a:stretch>
        </p:blipFill>
        <p:spPr>
          <a:xfrm>
            <a:off x="3605441" y="1829590"/>
            <a:ext cx="1593258" cy="1271899"/>
          </a:xfrm>
          <a:prstGeom prst="rect">
            <a:avLst/>
          </a:prstGeom>
          <a:noFill/>
          <a:ln>
            <a:noFill/>
          </a:ln>
        </p:spPr>
      </p:pic>
      <p:pic>
        <p:nvPicPr>
          <p:cNvPr id="67" name="Google Shape;67;p14"/>
          <p:cNvPicPr preferRelativeResize="0"/>
          <p:nvPr/>
        </p:nvPicPr>
        <p:blipFill>
          <a:blip r:embed="rId7">
            <a:alphaModFix/>
          </a:blip>
          <a:stretch>
            <a:fillRect/>
          </a:stretch>
        </p:blipFill>
        <p:spPr>
          <a:xfrm>
            <a:off x="1" y="1870881"/>
            <a:ext cx="1920291" cy="1080162"/>
          </a:xfrm>
          <a:prstGeom prst="rect">
            <a:avLst/>
          </a:prstGeom>
          <a:noFill/>
          <a:ln>
            <a:noFill/>
          </a:ln>
        </p:spPr>
      </p:pic>
      <p:pic>
        <p:nvPicPr>
          <p:cNvPr descr="Drone Mapping Videos Monotone Icon In Powerpoint Pptx Png And Editable Eps  Format PPT Example" id="68" name="Google Shape;68;p14"/>
          <p:cNvPicPr preferRelativeResize="0"/>
          <p:nvPr/>
        </p:nvPicPr>
        <p:blipFill rotWithShape="1">
          <a:blip r:embed="rId8">
            <a:alphaModFix/>
          </a:blip>
          <a:srcRect b="12760" l="28890" r="28042" t="24997"/>
          <a:stretch/>
        </p:blipFill>
        <p:spPr>
          <a:xfrm>
            <a:off x="2797613" y="3101494"/>
            <a:ext cx="625357" cy="508352"/>
          </a:xfrm>
          <a:prstGeom prst="rect">
            <a:avLst/>
          </a:prstGeom>
          <a:noFill/>
          <a:ln>
            <a:noFill/>
          </a:ln>
        </p:spPr>
      </p:pic>
      <p:sp>
        <p:nvSpPr>
          <p:cNvPr id="69" name="Google Shape;69;p14"/>
          <p:cNvSpPr/>
          <p:nvPr/>
        </p:nvSpPr>
        <p:spPr>
          <a:xfrm>
            <a:off x="2486776" y="2046740"/>
            <a:ext cx="1593300" cy="1593300"/>
          </a:xfrm>
          <a:prstGeom prst="ellipse">
            <a:avLst/>
          </a:prstGeom>
          <a:noFill/>
          <a:ln cap="flat" cmpd="sng" w="7250">
            <a:solidFill>
              <a:srgbClr val="44546A"/>
            </a:solidFill>
            <a:prstDash val="solid"/>
            <a:round/>
            <a:headEnd len="sm" w="sm" type="none"/>
            <a:tailEnd len="sm" w="sm" type="none"/>
          </a:ln>
        </p:spPr>
        <p:txBody>
          <a:bodyPr anchorCtr="0" anchor="ctr" bIns="69625" lIns="69625" spcFirstLastPara="1" rIns="69625" wrap="square" tIns="69625">
            <a:noAutofit/>
          </a:bodyPr>
          <a:lstStyle/>
          <a:p>
            <a:pPr indent="0" lvl="0" marL="0" rtl="0" algn="ctr">
              <a:spcBef>
                <a:spcPts val="0"/>
              </a:spcBef>
              <a:spcAft>
                <a:spcPts val="0"/>
              </a:spcAft>
              <a:buNone/>
            </a:pPr>
            <a:r>
              <a:rPr lang="en-GB" sz="1066">
                <a:latin typeface="Courier New"/>
                <a:ea typeface="Courier New"/>
                <a:cs typeface="Courier New"/>
                <a:sym typeface="Courier New"/>
              </a:rPr>
              <a:t>Spatial</a:t>
            </a:r>
            <a:endParaRPr sz="1066">
              <a:latin typeface="Courier New"/>
              <a:ea typeface="Courier New"/>
              <a:cs typeface="Courier New"/>
              <a:sym typeface="Courier New"/>
            </a:endParaRPr>
          </a:p>
        </p:txBody>
      </p:sp>
      <p:sp>
        <p:nvSpPr>
          <p:cNvPr id="70" name="Google Shape;70;p14"/>
          <p:cNvSpPr/>
          <p:nvPr/>
        </p:nvSpPr>
        <p:spPr>
          <a:xfrm>
            <a:off x="2486776" y="3008902"/>
            <a:ext cx="1593300" cy="1593300"/>
          </a:xfrm>
          <a:prstGeom prst="ellipse">
            <a:avLst/>
          </a:prstGeom>
          <a:noFill/>
          <a:ln cap="flat" cmpd="sng" w="7250">
            <a:solidFill>
              <a:srgbClr val="44546A"/>
            </a:solidFill>
            <a:prstDash val="solid"/>
            <a:round/>
            <a:headEnd len="sm" w="sm" type="none"/>
            <a:tailEnd len="sm" w="sm" type="none"/>
          </a:ln>
        </p:spPr>
        <p:txBody>
          <a:bodyPr anchorCtr="0" anchor="ctr" bIns="69625" lIns="69625" spcFirstLastPara="1" rIns="69625" wrap="square" tIns="69625">
            <a:noAutofit/>
          </a:bodyPr>
          <a:lstStyle/>
          <a:p>
            <a:pPr indent="0" lvl="0" marL="0" rtl="0" algn="ctr">
              <a:spcBef>
                <a:spcPts val="0"/>
              </a:spcBef>
              <a:spcAft>
                <a:spcPts val="0"/>
              </a:spcAft>
              <a:buNone/>
            </a:pPr>
            <a:r>
              <a:rPr lang="en-GB" sz="1066">
                <a:latin typeface="Courier New"/>
                <a:ea typeface="Courier New"/>
                <a:cs typeface="Courier New"/>
                <a:sym typeface="Courier New"/>
              </a:rPr>
              <a:t>Radiomatic</a:t>
            </a:r>
            <a:endParaRPr sz="1066">
              <a:latin typeface="Courier New"/>
              <a:ea typeface="Courier New"/>
              <a:cs typeface="Courier New"/>
              <a:sym typeface="Courier New"/>
            </a:endParaRPr>
          </a:p>
        </p:txBody>
      </p:sp>
      <p:pic>
        <p:nvPicPr>
          <p:cNvPr id="71" name="Google Shape;71;p14"/>
          <p:cNvPicPr preferRelativeResize="0"/>
          <p:nvPr/>
        </p:nvPicPr>
        <p:blipFill rotWithShape="1">
          <a:blip r:embed="rId9">
            <a:alphaModFix/>
          </a:blip>
          <a:srcRect b="0" l="0" r="0" t="0"/>
          <a:stretch/>
        </p:blipFill>
        <p:spPr>
          <a:xfrm>
            <a:off x="2107243" y="2726824"/>
            <a:ext cx="883869" cy="660902"/>
          </a:xfrm>
          <a:prstGeom prst="rect">
            <a:avLst/>
          </a:prstGeom>
          <a:noFill/>
          <a:ln>
            <a:noFill/>
          </a:ln>
        </p:spPr>
      </p:pic>
      <p:sp>
        <p:nvSpPr>
          <p:cNvPr id="72" name="Google Shape;72;p14"/>
          <p:cNvSpPr txBox="1"/>
          <p:nvPr/>
        </p:nvSpPr>
        <p:spPr>
          <a:xfrm>
            <a:off x="0" y="-20484"/>
            <a:ext cx="9144000" cy="815400"/>
          </a:xfrm>
          <a:prstGeom prst="rect">
            <a:avLst/>
          </a:prstGeom>
          <a:noFill/>
          <a:ln>
            <a:noFill/>
          </a:ln>
        </p:spPr>
        <p:txBody>
          <a:bodyPr anchorCtr="0" anchor="ctr" bIns="34800" lIns="69625" spcFirstLastPara="1" rIns="69625" wrap="square" tIns="34800">
            <a:normAutofit/>
          </a:bodyPr>
          <a:lstStyle/>
          <a:p>
            <a:pPr indent="0" lvl="0" marL="0" rtl="0" algn="ctr">
              <a:lnSpc>
                <a:spcPct val="90000"/>
              </a:lnSpc>
              <a:spcBef>
                <a:spcPts val="0"/>
              </a:spcBef>
              <a:spcAft>
                <a:spcPts val="0"/>
              </a:spcAft>
              <a:buNone/>
            </a:pPr>
            <a:r>
              <a:rPr lang="en-GB" sz="3046">
                <a:solidFill>
                  <a:srgbClr val="000000"/>
                </a:solidFill>
                <a:latin typeface="Courier New"/>
                <a:ea typeface="Courier New"/>
                <a:cs typeface="Courier New"/>
                <a:sym typeface="Courier New"/>
              </a:rPr>
              <a:t>Earth Observation</a:t>
            </a:r>
            <a:endParaRPr sz="3046">
              <a:solidFill>
                <a:srgbClr val="000000"/>
              </a:solidFill>
              <a:latin typeface="Courier New"/>
              <a:ea typeface="Courier New"/>
              <a:cs typeface="Courier New"/>
              <a:sym typeface="Courier New"/>
            </a:endParaRPr>
          </a:p>
        </p:txBody>
      </p:sp>
      <p:sp>
        <p:nvSpPr>
          <p:cNvPr id="73" name="Google Shape;73;p14"/>
          <p:cNvSpPr txBox="1"/>
          <p:nvPr/>
        </p:nvSpPr>
        <p:spPr>
          <a:xfrm>
            <a:off x="638218" y="731129"/>
            <a:ext cx="7655700" cy="917700"/>
          </a:xfrm>
          <a:prstGeom prst="rect">
            <a:avLst/>
          </a:prstGeom>
          <a:noFill/>
          <a:ln>
            <a:noFill/>
          </a:ln>
        </p:spPr>
        <p:txBody>
          <a:bodyPr anchorCtr="0" anchor="ctr" bIns="34800" lIns="69625" spcFirstLastPara="1" rIns="69625" wrap="square" tIns="34800">
            <a:spAutoFit/>
          </a:bodyPr>
          <a:lstStyle/>
          <a:p>
            <a:pPr indent="0" lvl="0" marL="0" rtl="0" algn="l">
              <a:lnSpc>
                <a:spcPct val="115000"/>
              </a:lnSpc>
              <a:spcBef>
                <a:spcPts val="914"/>
              </a:spcBef>
              <a:spcAft>
                <a:spcPts val="0"/>
              </a:spcAft>
              <a:buNone/>
            </a:pPr>
            <a:r>
              <a:rPr b="1" lang="en-GB" sz="1066">
                <a:solidFill>
                  <a:srgbClr val="000000"/>
                </a:solidFill>
                <a:latin typeface="Courier New"/>
                <a:ea typeface="Courier New"/>
                <a:cs typeface="Courier New"/>
                <a:sym typeface="Courier New"/>
              </a:rPr>
              <a:t>Remote Sensing (RS):</a:t>
            </a:r>
            <a:r>
              <a:rPr lang="en-GB" sz="1066">
                <a:solidFill>
                  <a:srgbClr val="000000"/>
                </a:solidFill>
                <a:latin typeface="Courier New"/>
                <a:ea typeface="Courier New"/>
                <a:cs typeface="Courier New"/>
                <a:sym typeface="Courier New"/>
              </a:rPr>
              <a:t> </a:t>
            </a:r>
            <a:r>
              <a:rPr lang="en-GB" sz="1066">
                <a:latin typeface="Courier New"/>
                <a:ea typeface="Courier New"/>
                <a:cs typeface="Courier New"/>
                <a:sym typeface="Courier New"/>
              </a:rPr>
              <a:t>Philosophy of </a:t>
            </a:r>
            <a:r>
              <a:rPr lang="en-GB" sz="1066">
                <a:latin typeface="Courier New"/>
                <a:ea typeface="Courier New"/>
                <a:cs typeface="Courier New"/>
                <a:sym typeface="Courier New"/>
              </a:rPr>
              <a:t>abstraction</a:t>
            </a:r>
            <a:r>
              <a:rPr lang="en-GB" sz="1066">
                <a:latin typeface="Courier New"/>
                <a:ea typeface="Courier New"/>
                <a:cs typeface="Courier New"/>
                <a:sym typeface="Courier New"/>
              </a:rPr>
              <a:t> </a:t>
            </a:r>
            <a:r>
              <a:rPr lang="en-GB" sz="1066">
                <a:solidFill>
                  <a:srgbClr val="000000"/>
                </a:solidFill>
                <a:latin typeface="Courier New"/>
                <a:ea typeface="Courier New"/>
                <a:cs typeface="Courier New"/>
                <a:sym typeface="Courier New"/>
              </a:rPr>
              <a:t>about an object </a:t>
            </a:r>
            <a:r>
              <a:rPr b="1" lang="en-GB" sz="1066">
                <a:solidFill>
                  <a:srgbClr val="000000"/>
                </a:solidFill>
                <a:latin typeface="Courier New"/>
                <a:ea typeface="Courier New"/>
                <a:cs typeface="Courier New"/>
                <a:sym typeface="Courier New"/>
              </a:rPr>
              <a:t>without physical contact</a:t>
            </a:r>
            <a:r>
              <a:rPr lang="en-GB" sz="1066">
                <a:solidFill>
                  <a:srgbClr val="000000"/>
                </a:solidFill>
                <a:latin typeface="Courier New"/>
                <a:ea typeface="Courier New"/>
                <a:cs typeface="Courier New"/>
                <a:sym typeface="Courier New"/>
              </a:rPr>
              <a:t>, using sensors </a:t>
            </a:r>
            <a:r>
              <a:rPr i="1" lang="en-GB" sz="1066">
                <a:solidFill>
                  <a:srgbClr val="000000"/>
                </a:solidFill>
                <a:latin typeface="Courier New"/>
                <a:ea typeface="Courier New"/>
                <a:cs typeface="Courier New"/>
                <a:sym typeface="Courier New"/>
              </a:rPr>
              <a:t>on satellites or drones</a:t>
            </a:r>
            <a:r>
              <a:rPr lang="en-GB" sz="1066">
                <a:solidFill>
                  <a:srgbClr val="000000"/>
                </a:solidFill>
                <a:latin typeface="Courier New"/>
                <a:ea typeface="Courier New"/>
                <a:cs typeface="Courier New"/>
                <a:sym typeface="Courier New"/>
              </a:rPr>
              <a:t>.</a:t>
            </a:r>
            <a:endParaRPr sz="1066">
              <a:solidFill>
                <a:srgbClr val="000000"/>
              </a:solidFill>
              <a:latin typeface="Courier New"/>
              <a:ea typeface="Courier New"/>
              <a:cs typeface="Courier New"/>
              <a:sym typeface="Courier New"/>
            </a:endParaRPr>
          </a:p>
          <a:p>
            <a:pPr indent="-241750" lvl="1" marL="696238" rtl="0" algn="l">
              <a:lnSpc>
                <a:spcPct val="115000"/>
              </a:lnSpc>
              <a:spcBef>
                <a:spcPts val="914"/>
              </a:spcBef>
              <a:spcAft>
                <a:spcPts val="0"/>
              </a:spcAft>
              <a:buClr>
                <a:srgbClr val="000000"/>
              </a:buClr>
              <a:buSzPts val="1066"/>
              <a:buChar char="○"/>
            </a:pPr>
            <a:r>
              <a:rPr b="1" lang="en-GB" sz="1066">
                <a:solidFill>
                  <a:srgbClr val="000000"/>
                </a:solidFill>
                <a:latin typeface="Courier New"/>
                <a:ea typeface="Courier New"/>
                <a:cs typeface="Courier New"/>
                <a:sym typeface="Courier New"/>
              </a:rPr>
              <a:t>Passive RS:</a:t>
            </a:r>
            <a:r>
              <a:rPr lang="en-GB" sz="1066">
                <a:solidFill>
                  <a:srgbClr val="000000"/>
                </a:solidFill>
                <a:latin typeface="Courier New"/>
                <a:ea typeface="Courier New"/>
                <a:cs typeface="Courier New"/>
                <a:sym typeface="Courier New"/>
              </a:rPr>
              <a:t> Uses natural energy (Sun) to measure indicators like NDVI for plant health.</a:t>
            </a:r>
            <a:endParaRPr sz="2056">
              <a:solidFill>
                <a:srgbClr val="000000"/>
              </a:solidFill>
              <a:latin typeface="Courier New"/>
              <a:ea typeface="Courier New"/>
              <a:cs typeface="Courier New"/>
              <a:sym typeface="Courier New"/>
            </a:endParaRPr>
          </a:p>
        </p:txBody>
      </p:sp>
      <p:sp>
        <p:nvSpPr>
          <p:cNvPr id="74" name="Google Shape;74;p14"/>
          <p:cNvSpPr txBox="1"/>
          <p:nvPr/>
        </p:nvSpPr>
        <p:spPr>
          <a:xfrm>
            <a:off x="638218" y="1414791"/>
            <a:ext cx="7655700" cy="423000"/>
          </a:xfrm>
          <a:prstGeom prst="rect">
            <a:avLst/>
          </a:prstGeom>
          <a:noFill/>
          <a:ln>
            <a:noFill/>
          </a:ln>
        </p:spPr>
        <p:txBody>
          <a:bodyPr anchorCtr="0" anchor="ctr" bIns="34800" lIns="69625" spcFirstLastPara="1" rIns="69625" wrap="square" tIns="34800">
            <a:spAutoFit/>
          </a:bodyPr>
          <a:lstStyle/>
          <a:p>
            <a:pPr indent="-241750" lvl="1" marL="696238" rtl="0" algn="l">
              <a:lnSpc>
                <a:spcPct val="115000"/>
              </a:lnSpc>
              <a:spcBef>
                <a:spcPts val="0"/>
              </a:spcBef>
              <a:spcAft>
                <a:spcPts val="0"/>
              </a:spcAft>
              <a:buClr>
                <a:srgbClr val="000000"/>
              </a:buClr>
              <a:buSzPts val="1066"/>
              <a:buChar char="○"/>
            </a:pPr>
            <a:r>
              <a:rPr b="1" lang="en-GB" sz="1066">
                <a:solidFill>
                  <a:srgbClr val="000000"/>
                </a:solidFill>
                <a:latin typeface="Courier New"/>
                <a:ea typeface="Courier New"/>
                <a:cs typeface="Courier New"/>
                <a:sym typeface="Courier New"/>
              </a:rPr>
              <a:t>Active RS:</a:t>
            </a:r>
            <a:r>
              <a:rPr lang="en-GB" sz="1066">
                <a:solidFill>
                  <a:srgbClr val="000000"/>
                </a:solidFill>
                <a:latin typeface="Courier New"/>
                <a:ea typeface="Courier New"/>
                <a:cs typeface="Courier New"/>
                <a:sym typeface="Courier New"/>
              </a:rPr>
              <a:t> Uses its own energy source (e.g., Radar) to see through clouds and measure soil moisture or crop height.</a:t>
            </a:r>
            <a:endParaRPr b="1" sz="1066">
              <a:solidFill>
                <a:srgbClr val="000000"/>
              </a:solidFill>
              <a:latin typeface="Courier New"/>
              <a:ea typeface="Courier New"/>
              <a:cs typeface="Courier New"/>
              <a:sym typeface="Courier New"/>
            </a:endParaRPr>
          </a:p>
        </p:txBody>
      </p:sp>
      <p:sp>
        <p:nvSpPr>
          <p:cNvPr id="75" name="Google Shape;75;p14"/>
          <p:cNvSpPr/>
          <p:nvPr/>
        </p:nvSpPr>
        <p:spPr>
          <a:xfrm>
            <a:off x="1406928" y="2046674"/>
            <a:ext cx="1593300" cy="1593300"/>
          </a:xfrm>
          <a:prstGeom prst="ellipse">
            <a:avLst/>
          </a:prstGeom>
          <a:noFill/>
          <a:ln cap="flat" cmpd="sng" w="7250">
            <a:solidFill>
              <a:srgbClr val="44546A"/>
            </a:solidFill>
            <a:prstDash val="solid"/>
            <a:round/>
            <a:headEnd len="sm" w="sm" type="none"/>
            <a:tailEnd len="sm" w="sm" type="none"/>
          </a:ln>
        </p:spPr>
        <p:txBody>
          <a:bodyPr anchorCtr="0" anchor="ctr" bIns="69625" lIns="69625" spcFirstLastPara="1" rIns="69625" wrap="square" tIns="69625">
            <a:noAutofit/>
          </a:bodyPr>
          <a:lstStyle/>
          <a:p>
            <a:pPr indent="0" lvl="0" marL="0" rtl="0" algn="ctr">
              <a:spcBef>
                <a:spcPts val="0"/>
              </a:spcBef>
              <a:spcAft>
                <a:spcPts val="0"/>
              </a:spcAft>
              <a:buNone/>
            </a:pPr>
            <a:r>
              <a:rPr lang="en-GB" sz="1066">
                <a:latin typeface="Courier New"/>
                <a:ea typeface="Courier New"/>
                <a:cs typeface="Courier New"/>
                <a:sym typeface="Courier New"/>
              </a:rPr>
              <a:t>Spectral</a:t>
            </a:r>
            <a:endParaRPr sz="1066">
              <a:latin typeface="Courier New"/>
              <a:ea typeface="Courier New"/>
              <a:cs typeface="Courier New"/>
              <a:sym typeface="Courier New"/>
            </a:endParaRPr>
          </a:p>
        </p:txBody>
      </p:sp>
      <p:sp>
        <p:nvSpPr>
          <p:cNvPr id="76" name="Google Shape;76;p14"/>
          <p:cNvSpPr/>
          <p:nvPr/>
        </p:nvSpPr>
        <p:spPr>
          <a:xfrm>
            <a:off x="1406938" y="2968978"/>
            <a:ext cx="1593300" cy="1593300"/>
          </a:xfrm>
          <a:prstGeom prst="ellipse">
            <a:avLst/>
          </a:prstGeom>
          <a:noFill/>
          <a:ln cap="flat" cmpd="sng" w="7250">
            <a:solidFill>
              <a:srgbClr val="44546A"/>
            </a:solidFill>
            <a:prstDash val="solid"/>
            <a:round/>
            <a:headEnd len="sm" w="sm" type="none"/>
            <a:tailEnd len="sm" w="sm" type="none"/>
          </a:ln>
        </p:spPr>
        <p:txBody>
          <a:bodyPr anchorCtr="0" anchor="ctr" bIns="69625" lIns="69625" spcFirstLastPara="1" rIns="69625" wrap="square" tIns="69625">
            <a:noAutofit/>
          </a:bodyPr>
          <a:lstStyle/>
          <a:p>
            <a:pPr indent="0" lvl="0" marL="0" rtl="0" algn="ctr">
              <a:spcBef>
                <a:spcPts val="0"/>
              </a:spcBef>
              <a:spcAft>
                <a:spcPts val="0"/>
              </a:spcAft>
              <a:buNone/>
            </a:pPr>
            <a:r>
              <a:rPr lang="en-GB" sz="1066">
                <a:latin typeface="Courier New"/>
                <a:ea typeface="Courier New"/>
                <a:cs typeface="Courier New"/>
                <a:sym typeface="Courier New"/>
              </a:rPr>
              <a:t>Temporal</a:t>
            </a:r>
            <a:endParaRPr sz="1066">
              <a:latin typeface="Courier New"/>
              <a:ea typeface="Courier New"/>
              <a:cs typeface="Courier New"/>
              <a:sym typeface="Courier New"/>
            </a:endParaRPr>
          </a:p>
        </p:txBody>
      </p:sp>
      <p:sp>
        <p:nvSpPr>
          <p:cNvPr id="77" name="Google Shape;77;p14"/>
          <p:cNvSpPr txBox="1"/>
          <p:nvPr/>
        </p:nvSpPr>
        <p:spPr>
          <a:xfrm>
            <a:off x="1574519" y="4598736"/>
            <a:ext cx="2284200" cy="434700"/>
          </a:xfrm>
          <a:prstGeom prst="rect">
            <a:avLst/>
          </a:prstGeom>
          <a:noFill/>
          <a:ln>
            <a:noFill/>
          </a:ln>
        </p:spPr>
        <p:txBody>
          <a:bodyPr anchorCtr="0" anchor="ctr" bIns="69625" lIns="69625" spcFirstLastPara="1" rIns="69625" wrap="square" tIns="69625">
            <a:noAutofit/>
          </a:bodyPr>
          <a:lstStyle/>
          <a:p>
            <a:pPr indent="0" lvl="0" marL="0" rtl="0" algn="ctr">
              <a:lnSpc>
                <a:spcPct val="115000"/>
              </a:lnSpc>
              <a:spcBef>
                <a:spcPts val="0"/>
              </a:spcBef>
              <a:spcAft>
                <a:spcPts val="0"/>
              </a:spcAft>
              <a:buNone/>
            </a:pPr>
            <a:r>
              <a:rPr lang="en-GB" sz="1066">
                <a:solidFill>
                  <a:srgbClr val="000000"/>
                </a:solidFill>
                <a:latin typeface="Courier New"/>
                <a:ea typeface="Courier New"/>
                <a:cs typeface="Courier New"/>
                <a:sym typeface="Courier New"/>
              </a:rPr>
              <a:t>Resolutions in EO </a:t>
            </a:r>
            <a:br>
              <a:rPr lang="en-GB" sz="1066">
                <a:solidFill>
                  <a:srgbClr val="000000"/>
                </a:solidFill>
                <a:latin typeface="Courier New"/>
                <a:ea typeface="Courier New"/>
                <a:cs typeface="Courier New"/>
                <a:sym typeface="Courier New"/>
              </a:rPr>
            </a:br>
            <a:r>
              <a:rPr lang="en-GB" sz="685">
                <a:solidFill>
                  <a:srgbClr val="000000"/>
                </a:solidFill>
                <a:latin typeface="Courier New"/>
                <a:ea typeface="Courier New"/>
                <a:cs typeface="Courier New"/>
                <a:sym typeface="Courier New"/>
              </a:rPr>
              <a:t>(Figs from </a:t>
            </a:r>
            <a:r>
              <a:rPr lang="en-GB" sz="685" u="sng">
                <a:solidFill>
                  <a:srgbClr val="0563C1"/>
                </a:solidFill>
                <a:latin typeface="Courier New"/>
                <a:ea typeface="Courier New"/>
                <a:cs typeface="Courier New"/>
                <a:sym typeface="Courier New"/>
                <a:hlinkClick r:id="rId10">
                  <a:extLst>
                    <a:ext uri="{A12FA001-AC4F-418D-AE19-62706E023703}">
                      <ahyp:hlinkClr val="tx"/>
                    </a:ext>
                  </a:extLst>
                </a:hlinkClick>
              </a:rPr>
              <a:t>ESRI</a:t>
            </a:r>
            <a:r>
              <a:rPr lang="en-GB" sz="685">
                <a:solidFill>
                  <a:srgbClr val="000000"/>
                </a:solidFill>
                <a:latin typeface="Courier New"/>
                <a:ea typeface="Courier New"/>
                <a:cs typeface="Courier New"/>
                <a:sym typeface="Courier New"/>
              </a:rPr>
              <a:t>)</a:t>
            </a:r>
            <a:endParaRPr b="1" sz="685">
              <a:solidFill>
                <a:srgbClr val="000000"/>
              </a:solidFill>
              <a:latin typeface="Courier New"/>
              <a:ea typeface="Courier New"/>
              <a:cs typeface="Courier New"/>
              <a:sym typeface="Courier New"/>
            </a:endParaRPr>
          </a:p>
        </p:txBody>
      </p:sp>
      <p:pic>
        <p:nvPicPr>
          <p:cNvPr id="78" name="Google Shape;78;p14"/>
          <p:cNvPicPr preferRelativeResize="0"/>
          <p:nvPr/>
        </p:nvPicPr>
        <p:blipFill rotWithShape="1">
          <a:blip r:embed="rId11">
            <a:alphaModFix/>
          </a:blip>
          <a:srcRect b="9132" l="0" r="0" t="0"/>
          <a:stretch/>
        </p:blipFill>
        <p:spPr>
          <a:xfrm>
            <a:off x="5993933" y="1919404"/>
            <a:ext cx="3150067" cy="1793646"/>
          </a:xfrm>
          <a:prstGeom prst="rect">
            <a:avLst/>
          </a:prstGeom>
          <a:noFill/>
          <a:ln>
            <a:noFill/>
          </a:ln>
        </p:spPr>
      </p:pic>
      <p:sp>
        <p:nvSpPr>
          <p:cNvPr id="79" name="Google Shape;79;p14"/>
          <p:cNvSpPr txBox="1"/>
          <p:nvPr/>
        </p:nvSpPr>
        <p:spPr>
          <a:xfrm>
            <a:off x="5993933" y="1919414"/>
            <a:ext cx="2284200" cy="417900"/>
          </a:xfrm>
          <a:prstGeom prst="rect">
            <a:avLst/>
          </a:prstGeom>
          <a:noFill/>
          <a:ln>
            <a:noFill/>
          </a:ln>
        </p:spPr>
        <p:txBody>
          <a:bodyPr anchorCtr="0" anchor="t" bIns="69625" lIns="69625" spcFirstLastPara="1" rIns="69625" wrap="square" tIns="69625">
            <a:spAutoFit/>
          </a:bodyPr>
          <a:lstStyle/>
          <a:p>
            <a:pPr indent="0" lvl="0" marL="0" rtl="0" algn="l">
              <a:lnSpc>
                <a:spcPct val="115000"/>
              </a:lnSpc>
              <a:spcBef>
                <a:spcPts val="0"/>
              </a:spcBef>
              <a:spcAft>
                <a:spcPts val="0"/>
              </a:spcAft>
              <a:buNone/>
            </a:pPr>
            <a:r>
              <a:rPr lang="en-GB" sz="838" u="sng">
                <a:solidFill>
                  <a:srgbClr val="0563C1"/>
                </a:solidFill>
                <a:latin typeface="Times New Roman"/>
                <a:ea typeface="Times New Roman"/>
                <a:cs typeface="Times New Roman"/>
                <a:sym typeface="Times New Roman"/>
                <a:hlinkClick r:id="rId12">
                  <a:extLst>
                    <a:ext uri="{A12FA001-AC4F-418D-AE19-62706E023703}">
                      <ahyp:hlinkClr val="tx"/>
                    </a:ext>
                  </a:extLst>
                </a:hlinkClick>
              </a:rPr>
              <a:t>http://www.intro2radar.com/</a:t>
            </a:r>
            <a:br>
              <a:rPr lang="en-GB" sz="838">
                <a:solidFill>
                  <a:srgbClr val="000000"/>
                </a:solidFill>
                <a:latin typeface="Times New Roman"/>
                <a:ea typeface="Times New Roman"/>
                <a:cs typeface="Times New Roman"/>
                <a:sym typeface="Times New Roman"/>
              </a:rPr>
            </a:br>
            <a:endParaRPr sz="838">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nvSpPr>
        <p:spPr>
          <a:xfrm>
            <a:off x="547738" y="4072300"/>
            <a:ext cx="8602500" cy="25218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GB" sz="1700">
                <a:solidFill>
                  <a:schemeClr val="dk2"/>
                </a:solidFill>
                <a:latin typeface="Courier New"/>
                <a:ea typeface="Courier New"/>
                <a:cs typeface="Courier New"/>
                <a:sym typeface="Courier New"/>
              </a:rPr>
              <a:t>Raster</a:t>
            </a:r>
            <a:r>
              <a:rPr b="1" lang="en-GB" sz="1700">
                <a:solidFill>
                  <a:schemeClr val="dk2"/>
                </a:solidFill>
                <a:latin typeface="Courier New"/>
                <a:ea typeface="Courier New"/>
                <a:cs typeface="Courier New"/>
                <a:sym typeface="Courier New"/>
              </a:rPr>
              <a:t> Data Source: Harmonized Global NTL </a:t>
            </a:r>
            <a:r>
              <a:rPr b="1" lang="en-GB" sz="1700" u="sng">
                <a:solidFill>
                  <a:schemeClr val="hlink"/>
                </a:solidFill>
                <a:latin typeface="Courier New"/>
                <a:ea typeface="Courier New"/>
                <a:cs typeface="Courier New"/>
                <a:sym typeface="Courier New"/>
                <a:hlinkClick r:id="rId3"/>
              </a:rPr>
              <a:t>(</a:t>
            </a:r>
            <a:r>
              <a:rPr b="1" lang="en-GB" sz="1700" u="sng">
                <a:solidFill>
                  <a:schemeClr val="hlink"/>
                </a:solidFill>
                <a:latin typeface="Courier New"/>
                <a:ea typeface="Courier New"/>
                <a:cs typeface="Courier New"/>
                <a:sym typeface="Courier New"/>
                <a:hlinkClick r:id="rId4"/>
              </a:rPr>
              <a:t>Li, X et. al, 2020) </a:t>
            </a:r>
            <a:endParaRPr b="1" sz="1700">
              <a:solidFill>
                <a:schemeClr val="dk2"/>
              </a:solidFill>
              <a:latin typeface="Courier New"/>
              <a:ea typeface="Courier New"/>
              <a:cs typeface="Courier New"/>
              <a:sym typeface="Courier New"/>
            </a:endParaRPr>
          </a:p>
          <a:p>
            <a:pPr indent="0" lvl="0" marL="0" rtl="0" algn="l">
              <a:lnSpc>
                <a:spcPct val="100000"/>
              </a:lnSpc>
              <a:spcBef>
                <a:spcPts val="0"/>
              </a:spcBef>
              <a:spcAft>
                <a:spcPts val="0"/>
              </a:spcAft>
              <a:buNone/>
            </a:pPr>
            <a:r>
              <a:rPr i="1" lang="en-GB" sz="1300">
                <a:solidFill>
                  <a:schemeClr val="dk2"/>
                </a:solidFill>
                <a:latin typeface="Courier New"/>
                <a:ea typeface="Courier New"/>
                <a:cs typeface="Courier New"/>
                <a:sym typeface="Courier New"/>
              </a:rPr>
              <a:t>[Spatial Resolution: 1km x 1km, Temporal Resolution: Yearly Composite]</a:t>
            </a:r>
            <a:endParaRPr i="1" sz="1300">
              <a:solidFill>
                <a:schemeClr val="dk2"/>
              </a:solidFill>
              <a:latin typeface="Courier New"/>
              <a:ea typeface="Courier New"/>
              <a:cs typeface="Courier New"/>
              <a:sym typeface="Courier New"/>
            </a:endParaRPr>
          </a:p>
        </p:txBody>
      </p:sp>
      <p:pic>
        <p:nvPicPr>
          <p:cNvPr id="85" name="Google Shape;85;p15"/>
          <p:cNvPicPr preferRelativeResize="0"/>
          <p:nvPr/>
        </p:nvPicPr>
        <p:blipFill rotWithShape="1">
          <a:blip r:embed="rId5">
            <a:alphaModFix/>
          </a:blip>
          <a:srcRect b="0" l="7298" r="10519" t="0"/>
          <a:stretch/>
        </p:blipFill>
        <p:spPr>
          <a:xfrm>
            <a:off x="69038" y="1518416"/>
            <a:ext cx="2251125" cy="1473775"/>
          </a:xfrm>
          <a:prstGeom prst="rect">
            <a:avLst/>
          </a:prstGeom>
          <a:noFill/>
          <a:ln>
            <a:noFill/>
          </a:ln>
        </p:spPr>
      </p:pic>
      <p:sp>
        <p:nvSpPr>
          <p:cNvPr id="86" name="Google Shape;86;p15"/>
          <p:cNvSpPr txBox="1"/>
          <p:nvPr/>
        </p:nvSpPr>
        <p:spPr>
          <a:xfrm>
            <a:off x="2320138" y="1538454"/>
            <a:ext cx="2095200" cy="1241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2100">
                <a:solidFill>
                  <a:srgbClr val="1F1F1F"/>
                </a:solidFill>
                <a:latin typeface="Courier New"/>
                <a:ea typeface="Courier New"/>
                <a:cs typeface="Courier New"/>
                <a:sym typeface="Courier New"/>
              </a:rPr>
              <a:t>DMSP </a:t>
            </a:r>
            <a:r>
              <a:rPr lang="en-GB" sz="800">
                <a:solidFill>
                  <a:schemeClr val="dk1"/>
                </a:solidFill>
                <a:latin typeface="Courier New"/>
                <a:ea typeface="Courier New"/>
                <a:cs typeface="Courier New"/>
                <a:sym typeface="Courier New"/>
              </a:rPr>
              <a:t>(1992 – </a:t>
            </a:r>
            <a:r>
              <a:rPr b="1" lang="en-GB" sz="800">
                <a:solidFill>
                  <a:schemeClr val="dk1"/>
                </a:solidFill>
                <a:latin typeface="Courier New"/>
                <a:ea typeface="Courier New"/>
                <a:cs typeface="Courier New"/>
                <a:sym typeface="Courier New"/>
              </a:rPr>
              <a:t>2013</a:t>
            </a:r>
            <a:r>
              <a:rPr lang="en-GB" sz="800">
                <a:solidFill>
                  <a:schemeClr val="dk1"/>
                </a:solidFill>
                <a:latin typeface="Courier New"/>
                <a:ea typeface="Courier New"/>
                <a:cs typeface="Courier New"/>
                <a:sym typeface="Courier New"/>
              </a:rPr>
              <a:t>)</a:t>
            </a:r>
            <a:endParaRPr sz="800">
              <a:solidFill>
                <a:schemeClr val="dk1"/>
              </a:solidFill>
              <a:latin typeface="Courier New"/>
              <a:ea typeface="Courier New"/>
              <a:cs typeface="Courier New"/>
              <a:sym typeface="Courier New"/>
            </a:endParaRPr>
          </a:p>
          <a:p>
            <a:pPr indent="0" lvl="0" marL="0" rtl="0" algn="l">
              <a:lnSpc>
                <a:spcPct val="100000"/>
              </a:lnSpc>
              <a:spcBef>
                <a:spcPts val="0"/>
              </a:spcBef>
              <a:spcAft>
                <a:spcPts val="0"/>
              </a:spcAft>
              <a:buNone/>
            </a:pPr>
            <a:r>
              <a:rPr lang="en-GB" sz="1000">
                <a:solidFill>
                  <a:srgbClr val="980000"/>
                </a:solidFill>
                <a:latin typeface="Courier New"/>
                <a:ea typeface="Courier New"/>
                <a:cs typeface="Courier New"/>
                <a:sym typeface="Courier New"/>
              </a:rPr>
              <a:t>OLS VNIR band</a:t>
            </a:r>
            <a:endParaRPr sz="1000">
              <a:solidFill>
                <a:srgbClr val="980000"/>
              </a:solidFill>
              <a:latin typeface="Courier New"/>
              <a:ea typeface="Courier New"/>
              <a:cs typeface="Courier New"/>
              <a:sym typeface="Courier New"/>
            </a:endParaRPr>
          </a:p>
          <a:p>
            <a:pPr indent="0" lvl="0" marL="0" rtl="0" algn="l">
              <a:lnSpc>
                <a:spcPct val="100000"/>
              </a:lnSpc>
              <a:spcBef>
                <a:spcPts val="0"/>
              </a:spcBef>
              <a:spcAft>
                <a:spcPts val="0"/>
              </a:spcAft>
              <a:buNone/>
            </a:pPr>
            <a:r>
              <a:t/>
            </a:r>
            <a:endParaRPr sz="1000">
              <a:solidFill>
                <a:schemeClr val="dk1"/>
              </a:solidFill>
              <a:latin typeface="Courier New"/>
              <a:ea typeface="Courier New"/>
              <a:cs typeface="Courier New"/>
              <a:sym typeface="Courier New"/>
            </a:endParaRPr>
          </a:p>
          <a:p>
            <a:pPr indent="0" lvl="0" marL="0" rtl="0" algn="l">
              <a:lnSpc>
                <a:spcPct val="128571"/>
              </a:lnSpc>
              <a:spcBef>
                <a:spcPts val="300"/>
              </a:spcBef>
              <a:spcAft>
                <a:spcPts val="1500"/>
              </a:spcAft>
              <a:buNone/>
            </a:pPr>
            <a:r>
              <a:rPr lang="en-GB" sz="1100">
                <a:solidFill>
                  <a:srgbClr val="1F1F1F"/>
                </a:solidFill>
                <a:latin typeface="Courier New"/>
                <a:ea typeface="Courier New"/>
                <a:cs typeface="Courier New"/>
                <a:sym typeface="Courier New"/>
              </a:rPr>
              <a:t>Defense Meteorological Satellite Program</a:t>
            </a:r>
            <a:endParaRPr sz="1100">
              <a:solidFill>
                <a:srgbClr val="1F1F1F"/>
              </a:solidFill>
              <a:latin typeface="Courier New"/>
              <a:ea typeface="Courier New"/>
              <a:cs typeface="Courier New"/>
              <a:sym typeface="Courier New"/>
            </a:endParaRPr>
          </a:p>
        </p:txBody>
      </p:sp>
      <p:pic>
        <p:nvPicPr>
          <p:cNvPr id="87" name="Google Shape;87;p15"/>
          <p:cNvPicPr preferRelativeResize="0"/>
          <p:nvPr/>
        </p:nvPicPr>
        <p:blipFill>
          <a:blip r:embed="rId6">
            <a:alphaModFix/>
          </a:blip>
          <a:stretch>
            <a:fillRect/>
          </a:stretch>
        </p:blipFill>
        <p:spPr>
          <a:xfrm>
            <a:off x="4464932" y="1418766"/>
            <a:ext cx="2251121" cy="1539951"/>
          </a:xfrm>
          <a:prstGeom prst="rect">
            <a:avLst/>
          </a:prstGeom>
          <a:noFill/>
          <a:ln>
            <a:noFill/>
          </a:ln>
        </p:spPr>
      </p:pic>
      <p:sp>
        <p:nvSpPr>
          <p:cNvPr id="88" name="Google Shape;88;p15"/>
          <p:cNvSpPr txBox="1"/>
          <p:nvPr/>
        </p:nvSpPr>
        <p:spPr>
          <a:xfrm>
            <a:off x="6716059" y="1569341"/>
            <a:ext cx="2358900" cy="1179600"/>
          </a:xfrm>
          <a:prstGeom prst="rect">
            <a:avLst/>
          </a:prstGeom>
          <a:noFill/>
          <a:ln>
            <a:noFill/>
          </a:ln>
        </p:spPr>
        <p:txBody>
          <a:bodyPr anchorCtr="0" anchor="t" bIns="91425" lIns="91425" spcFirstLastPara="1" rIns="91425" wrap="square" tIns="91425">
            <a:spAutoFit/>
          </a:bodyPr>
          <a:lstStyle/>
          <a:p>
            <a:pPr indent="0" lvl="0" marL="0" rtl="0" algn="l">
              <a:lnSpc>
                <a:spcPct val="128571"/>
              </a:lnSpc>
              <a:spcBef>
                <a:spcPts val="300"/>
              </a:spcBef>
              <a:spcAft>
                <a:spcPts val="0"/>
              </a:spcAft>
              <a:buNone/>
            </a:pPr>
            <a:r>
              <a:rPr lang="en-GB" sz="2100">
                <a:solidFill>
                  <a:srgbClr val="1F1F1F"/>
                </a:solidFill>
                <a:latin typeface="Courier New"/>
                <a:ea typeface="Courier New"/>
                <a:cs typeface="Courier New"/>
                <a:sym typeface="Courier New"/>
              </a:rPr>
              <a:t>VIIRS </a:t>
            </a:r>
            <a:r>
              <a:rPr lang="en-GB" sz="800">
                <a:solidFill>
                  <a:schemeClr val="dk1"/>
                </a:solidFill>
                <a:latin typeface="Courier New"/>
                <a:ea typeface="Courier New"/>
                <a:cs typeface="Courier New"/>
                <a:sym typeface="Courier New"/>
              </a:rPr>
              <a:t>(</a:t>
            </a:r>
            <a:r>
              <a:rPr b="1" lang="en-GB" sz="800">
                <a:solidFill>
                  <a:schemeClr val="dk1"/>
                </a:solidFill>
                <a:latin typeface="Courier New"/>
                <a:ea typeface="Courier New"/>
                <a:cs typeface="Courier New"/>
                <a:sym typeface="Courier New"/>
              </a:rPr>
              <a:t>2012</a:t>
            </a:r>
            <a:r>
              <a:rPr lang="en-GB" sz="800">
                <a:solidFill>
                  <a:schemeClr val="dk1"/>
                </a:solidFill>
                <a:latin typeface="Courier New"/>
                <a:ea typeface="Courier New"/>
                <a:cs typeface="Courier New"/>
                <a:sym typeface="Courier New"/>
              </a:rPr>
              <a:t> – present)</a:t>
            </a:r>
            <a:endParaRPr sz="2100">
              <a:solidFill>
                <a:srgbClr val="1F1F1F"/>
              </a:solidFill>
              <a:latin typeface="Courier New"/>
              <a:ea typeface="Courier New"/>
              <a:cs typeface="Courier New"/>
              <a:sym typeface="Courier New"/>
            </a:endParaRPr>
          </a:p>
          <a:p>
            <a:pPr indent="0" lvl="0" marL="0" rtl="0" algn="l">
              <a:lnSpc>
                <a:spcPct val="128571"/>
              </a:lnSpc>
              <a:spcBef>
                <a:spcPts val="1500"/>
              </a:spcBef>
              <a:spcAft>
                <a:spcPts val="1500"/>
              </a:spcAft>
              <a:buNone/>
            </a:pPr>
            <a:r>
              <a:rPr lang="en-GB" sz="1100">
                <a:solidFill>
                  <a:srgbClr val="980000"/>
                </a:solidFill>
                <a:latin typeface="Courier New"/>
                <a:ea typeface="Courier New"/>
                <a:cs typeface="Courier New"/>
                <a:sym typeface="Courier New"/>
              </a:rPr>
              <a:t>Visible Infrared Imaging Radiometer Suite</a:t>
            </a:r>
            <a:endParaRPr sz="1100">
              <a:solidFill>
                <a:srgbClr val="980000"/>
              </a:solidFill>
              <a:latin typeface="Courier New"/>
              <a:ea typeface="Courier New"/>
              <a:cs typeface="Courier New"/>
              <a:sym typeface="Courier New"/>
            </a:endParaRPr>
          </a:p>
        </p:txBody>
      </p:sp>
      <p:pic>
        <p:nvPicPr>
          <p:cNvPr id="89" name="Google Shape;89;p15"/>
          <p:cNvPicPr preferRelativeResize="0"/>
          <p:nvPr/>
        </p:nvPicPr>
        <p:blipFill rotWithShape="1">
          <a:blip r:embed="rId7">
            <a:alphaModFix/>
          </a:blip>
          <a:srcRect b="0" l="23672" r="23513" t="0"/>
          <a:stretch/>
        </p:blipFill>
        <p:spPr>
          <a:xfrm>
            <a:off x="4607450" y="3048676"/>
            <a:ext cx="736475" cy="697227"/>
          </a:xfrm>
          <a:prstGeom prst="rect">
            <a:avLst/>
          </a:prstGeom>
          <a:noFill/>
          <a:ln>
            <a:noFill/>
          </a:ln>
        </p:spPr>
      </p:pic>
      <p:pic>
        <p:nvPicPr>
          <p:cNvPr id="90" name="Google Shape;90;p15"/>
          <p:cNvPicPr preferRelativeResize="0"/>
          <p:nvPr/>
        </p:nvPicPr>
        <p:blipFill rotWithShape="1">
          <a:blip r:embed="rId8">
            <a:alphaModFix/>
          </a:blip>
          <a:srcRect b="0" l="31613" r="30886" t="0"/>
          <a:stretch/>
        </p:blipFill>
        <p:spPr>
          <a:xfrm>
            <a:off x="3787880" y="3039402"/>
            <a:ext cx="685375" cy="715796"/>
          </a:xfrm>
          <a:prstGeom prst="rect">
            <a:avLst/>
          </a:prstGeom>
          <a:noFill/>
          <a:ln>
            <a:noFill/>
          </a:ln>
        </p:spPr>
      </p:pic>
      <p:sp>
        <p:nvSpPr>
          <p:cNvPr id="91" name="Google Shape;91;p15"/>
          <p:cNvSpPr txBox="1"/>
          <p:nvPr/>
        </p:nvSpPr>
        <p:spPr>
          <a:xfrm>
            <a:off x="0" y="0"/>
            <a:ext cx="9144000" cy="577200"/>
          </a:xfrm>
          <a:prstGeom prst="rect">
            <a:avLst/>
          </a:prstGeom>
          <a:noFill/>
          <a:ln>
            <a:noFill/>
          </a:ln>
          <a:effectLst>
            <a:outerShdw blurRad="57150" rotWithShape="0" algn="bl" dir="5400000" dist="19050">
              <a:schemeClr val="lt2">
                <a:alpha val="50000"/>
              </a:schemeClr>
            </a:outerShdw>
          </a:effectLst>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2550">
                <a:solidFill>
                  <a:schemeClr val="dk1"/>
                </a:solidFill>
                <a:latin typeface="Courier New"/>
                <a:ea typeface="Courier New"/>
                <a:cs typeface="Courier New"/>
                <a:sym typeface="Courier New"/>
              </a:rPr>
              <a:t>Data Used</a:t>
            </a:r>
            <a:r>
              <a:rPr lang="en-GB" sz="2550">
                <a:solidFill>
                  <a:schemeClr val="dk1"/>
                </a:solidFill>
                <a:latin typeface="Courier New"/>
                <a:ea typeface="Courier New"/>
                <a:cs typeface="Courier New"/>
                <a:sym typeface="Courier New"/>
              </a:rPr>
              <a:t> </a:t>
            </a:r>
            <a:endParaRPr sz="1200">
              <a:solidFill>
                <a:schemeClr val="dk1"/>
              </a:solidFill>
              <a:latin typeface="Courier New"/>
              <a:ea typeface="Courier New"/>
              <a:cs typeface="Courier New"/>
              <a:sym typeface="Courier New"/>
            </a:endParaRPr>
          </a:p>
        </p:txBody>
      </p:sp>
      <p:pic>
        <p:nvPicPr>
          <p:cNvPr id="92" name="Google Shape;92;p15"/>
          <p:cNvPicPr preferRelativeResize="0"/>
          <p:nvPr/>
        </p:nvPicPr>
        <p:blipFill rotWithShape="1">
          <a:blip r:embed="rId9">
            <a:alphaModFix/>
          </a:blip>
          <a:srcRect b="0" l="19760" r="20595" t="0"/>
          <a:stretch/>
        </p:blipFill>
        <p:spPr>
          <a:xfrm>
            <a:off x="5478126" y="3065426"/>
            <a:ext cx="622874" cy="6637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6" title="AlokKriti.png">
            <a:hlinkClick r:id="rId3"/>
          </p:cNvPr>
          <p:cNvPicPr preferRelativeResize="0"/>
          <p:nvPr/>
        </p:nvPicPr>
        <p:blipFill>
          <a:blip r:embed="rId4">
            <a:alphaModFix/>
          </a:blip>
          <a:stretch>
            <a:fillRect/>
          </a:stretch>
        </p:blipFill>
        <p:spPr>
          <a:xfrm>
            <a:off x="1766838" y="2213352"/>
            <a:ext cx="5610324" cy="841560"/>
          </a:xfrm>
          <a:prstGeom prst="rect">
            <a:avLst/>
          </a:prstGeom>
          <a:noFill/>
          <a:ln>
            <a:noFill/>
          </a:ln>
        </p:spPr>
      </p:pic>
      <p:pic>
        <p:nvPicPr>
          <p:cNvPr id="98" name="Google Shape;98;p16" title="AlokKriti2.0_Logo_2.png">
            <a:hlinkClick r:id="rId5"/>
          </p:cNvPr>
          <p:cNvPicPr preferRelativeResize="0"/>
          <p:nvPr/>
        </p:nvPicPr>
        <p:blipFill>
          <a:blip r:embed="rId6">
            <a:alphaModFix/>
          </a:blip>
          <a:stretch>
            <a:fillRect/>
          </a:stretch>
        </p:blipFill>
        <p:spPr>
          <a:xfrm>
            <a:off x="1766838" y="3975504"/>
            <a:ext cx="5610327" cy="788954"/>
          </a:xfrm>
          <a:prstGeom prst="rect">
            <a:avLst/>
          </a:prstGeom>
          <a:noFill/>
          <a:ln>
            <a:noFill/>
          </a:ln>
        </p:spPr>
      </p:pic>
      <p:sp>
        <p:nvSpPr>
          <p:cNvPr id="99" name="Google Shape;99;p16"/>
          <p:cNvSpPr txBox="1"/>
          <p:nvPr/>
        </p:nvSpPr>
        <p:spPr>
          <a:xfrm>
            <a:off x="2286691" y="1617525"/>
            <a:ext cx="4570800" cy="639600"/>
          </a:xfrm>
          <a:prstGeom prst="rect">
            <a:avLst/>
          </a:prstGeom>
          <a:noFill/>
          <a:ln>
            <a:noFill/>
          </a:ln>
        </p:spPr>
        <p:txBody>
          <a:bodyPr anchorCtr="0" anchor="b" bIns="162175" lIns="162175" spcFirstLastPara="1" rIns="162175" wrap="square" tIns="162175">
            <a:noAutofit/>
          </a:bodyPr>
          <a:lstStyle/>
          <a:p>
            <a:pPr indent="0" lvl="0" marL="0" rtl="0" algn="ctr">
              <a:spcBef>
                <a:spcPts val="0"/>
              </a:spcBef>
              <a:spcAft>
                <a:spcPts val="0"/>
              </a:spcAft>
              <a:buNone/>
            </a:pPr>
            <a:r>
              <a:rPr lang="en-GB" sz="1906" u="sng">
                <a:solidFill>
                  <a:schemeClr val="hlink"/>
                </a:solidFill>
                <a:latin typeface="Courier New"/>
                <a:ea typeface="Courier New"/>
                <a:cs typeface="Courier New"/>
                <a:sym typeface="Courier New"/>
                <a:hlinkClick r:id="rId7"/>
              </a:rPr>
              <a:t>Admin2 Level Web App</a:t>
            </a:r>
            <a:endParaRPr sz="1906">
              <a:solidFill>
                <a:schemeClr val="dk2"/>
              </a:solidFill>
              <a:latin typeface="Courier New"/>
              <a:ea typeface="Courier New"/>
              <a:cs typeface="Courier New"/>
              <a:sym typeface="Courier New"/>
            </a:endParaRPr>
          </a:p>
        </p:txBody>
      </p:sp>
      <p:sp>
        <p:nvSpPr>
          <p:cNvPr id="100" name="Google Shape;100;p16"/>
          <p:cNvSpPr txBox="1"/>
          <p:nvPr/>
        </p:nvSpPr>
        <p:spPr>
          <a:xfrm>
            <a:off x="1766850" y="3335925"/>
            <a:ext cx="5610300" cy="639600"/>
          </a:xfrm>
          <a:prstGeom prst="rect">
            <a:avLst/>
          </a:prstGeom>
          <a:noFill/>
          <a:ln>
            <a:noFill/>
          </a:ln>
        </p:spPr>
        <p:txBody>
          <a:bodyPr anchorCtr="0" anchor="b" bIns="162175" lIns="162175" spcFirstLastPara="1" rIns="162175" wrap="square" tIns="162175">
            <a:noAutofit/>
          </a:bodyPr>
          <a:lstStyle/>
          <a:p>
            <a:pPr indent="0" lvl="0" marL="0" rtl="0" algn="ctr">
              <a:spcBef>
                <a:spcPts val="0"/>
              </a:spcBef>
              <a:spcAft>
                <a:spcPts val="0"/>
              </a:spcAft>
              <a:buNone/>
            </a:pPr>
            <a:r>
              <a:rPr lang="en-GB" sz="1906" u="sng">
                <a:solidFill>
                  <a:schemeClr val="hlink"/>
                </a:solidFill>
                <a:latin typeface="Courier New"/>
                <a:ea typeface="Courier New"/>
                <a:cs typeface="Courier New"/>
                <a:sym typeface="Courier New"/>
                <a:hlinkClick r:id="rId8"/>
              </a:rPr>
              <a:t>Change Detection Web App</a:t>
            </a:r>
            <a:endParaRPr sz="1906">
              <a:solidFill>
                <a:schemeClr val="dk2"/>
              </a:solidFill>
              <a:latin typeface="Courier New"/>
              <a:ea typeface="Courier New"/>
              <a:cs typeface="Courier New"/>
              <a:sym typeface="Courier New"/>
            </a:endParaRPr>
          </a:p>
        </p:txBody>
      </p:sp>
      <p:sp>
        <p:nvSpPr>
          <p:cNvPr id="101" name="Google Shape;101;p16"/>
          <p:cNvSpPr txBox="1"/>
          <p:nvPr/>
        </p:nvSpPr>
        <p:spPr>
          <a:xfrm>
            <a:off x="0" y="0"/>
            <a:ext cx="9144000" cy="577200"/>
          </a:xfrm>
          <a:prstGeom prst="rect">
            <a:avLst/>
          </a:prstGeom>
          <a:noFill/>
          <a:ln>
            <a:noFill/>
          </a:ln>
          <a:effectLst>
            <a:outerShdw blurRad="57150" rotWithShape="0" algn="bl" dir="5400000" dist="19050">
              <a:schemeClr val="lt2">
                <a:alpha val="50000"/>
              </a:schemeClr>
            </a:outerShdw>
          </a:effectLst>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2550">
                <a:solidFill>
                  <a:schemeClr val="dk1"/>
                </a:solidFill>
                <a:latin typeface="Courier New"/>
                <a:ea typeface="Courier New"/>
                <a:cs typeface="Courier New"/>
                <a:sym typeface="Courier New"/>
              </a:rPr>
              <a:t>App Demonstrated in TechConnect 2025 </a:t>
            </a:r>
            <a:endParaRPr sz="1200">
              <a:solidFill>
                <a:schemeClr val="dk1"/>
              </a:solidFill>
              <a:latin typeface="Courier New"/>
              <a:ea typeface="Courier New"/>
              <a:cs typeface="Courier New"/>
              <a:sym typeface="Courier Ne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7" title="Gemini_Generated_Image_xwf0oexwf0oexwf0.png"/>
          <p:cNvPicPr preferRelativeResize="0"/>
          <p:nvPr/>
        </p:nvPicPr>
        <p:blipFill>
          <a:blip r:embed="rId3">
            <a:alphaModFix amt="51000"/>
          </a:blip>
          <a:stretch>
            <a:fillRect/>
          </a:stretch>
        </p:blipFill>
        <p:spPr>
          <a:xfrm>
            <a:off x="525636" y="152400"/>
            <a:ext cx="4838700" cy="4838700"/>
          </a:xfrm>
          <a:prstGeom prst="rect">
            <a:avLst/>
          </a:prstGeom>
          <a:noFill/>
          <a:ln>
            <a:noFill/>
          </a:ln>
        </p:spPr>
      </p:pic>
      <p:pic>
        <p:nvPicPr>
          <p:cNvPr id="107" name="Google Shape;107;p17" title="mySite.png">
            <a:hlinkClick r:id="rId4"/>
          </p:cNvPr>
          <p:cNvPicPr preferRelativeResize="0"/>
          <p:nvPr/>
        </p:nvPicPr>
        <p:blipFill>
          <a:blip r:embed="rId5">
            <a:alphaModFix/>
          </a:blip>
          <a:stretch>
            <a:fillRect/>
          </a:stretch>
        </p:blipFill>
        <p:spPr>
          <a:xfrm>
            <a:off x="1814861" y="1441625"/>
            <a:ext cx="2260250" cy="2260250"/>
          </a:xfrm>
          <a:prstGeom prst="rect">
            <a:avLst/>
          </a:prstGeom>
          <a:noFill/>
          <a:ln>
            <a:noFill/>
          </a:ln>
        </p:spPr>
      </p:pic>
      <p:pic>
        <p:nvPicPr>
          <p:cNvPr descr="Website button icon vector for social media. Website icon Vector illustration design template. Website icon or button for video channel, blog, social media concept and background banner (provided by Getty Images)" id="108" name="Google Shape;108;p17"/>
          <p:cNvPicPr preferRelativeResize="0"/>
          <p:nvPr/>
        </p:nvPicPr>
        <p:blipFill rotWithShape="1">
          <a:blip r:embed="rId6">
            <a:alphaModFix/>
          </a:blip>
          <a:srcRect b="28191" l="0" r="0" t="27603"/>
          <a:stretch/>
        </p:blipFill>
        <p:spPr>
          <a:xfrm>
            <a:off x="2364275" y="3838219"/>
            <a:ext cx="1161400" cy="513423"/>
          </a:xfrm>
          <a:prstGeom prst="rect">
            <a:avLst/>
          </a:prstGeom>
          <a:noFill/>
          <a:ln>
            <a:noFill/>
          </a:ln>
        </p:spPr>
      </p:pic>
      <p:pic>
        <p:nvPicPr>
          <p:cNvPr id="109" name="Google Shape;109;p17" title="ld_qr.png">
            <a:hlinkClick r:id="rId7"/>
          </p:cNvPr>
          <p:cNvPicPr preferRelativeResize="0"/>
          <p:nvPr/>
        </p:nvPicPr>
        <p:blipFill>
          <a:blip r:embed="rId8">
            <a:alphaModFix/>
          </a:blip>
          <a:stretch>
            <a:fillRect/>
          </a:stretch>
        </p:blipFill>
        <p:spPr>
          <a:xfrm>
            <a:off x="6443125" y="2091062"/>
            <a:ext cx="888725" cy="888725"/>
          </a:xfrm>
          <a:prstGeom prst="rect">
            <a:avLst/>
          </a:prstGeom>
          <a:noFill/>
          <a:ln>
            <a:noFill/>
          </a:ln>
        </p:spPr>
      </p:pic>
      <p:pic>
        <p:nvPicPr>
          <p:cNvPr id="110" name="Google Shape;110;p17" title="linkdin.png"/>
          <p:cNvPicPr preferRelativeResize="0"/>
          <p:nvPr/>
        </p:nvPicPr>
        <p:blipFill rotWithShape="1">
          <a:blip r:embed="rId9">
            <a:alphaModFix/>
          </a:blip>
          <a:srcRect b="20858" l="28590" r="28366" t="63346"/>
          <a:stretch/>
        </p:blipFill>
        <p:spPr>
          <a:xfrm>
            <a:off x="7356980" y="2091038"/>
            <a:ext cx="849700" cy="311826"/>
          </a:xfrm>
          <a:prstGeom prst="rect">
            <a:avLst/>
          </a:prstGeom>
          <a:noFill/>
          <a:ln>
            <a:noFill/>
          </a:ln>
        </p:spPr>
      </p:pic>
      <p:pic>
        <p:nvPicPr>
          <p:cNvPr descr="a blue linkedin logo with a white circle in the middle (provided by Tenor)" id="111" name="Google Shape;111;p17"/>
          <p:cNvPicPr preferRelativeResize="0"/>
          <p:nvPr/>
        </p:nvPicPr>
        <p:blipFill>
          <a:blip r:embed="rId10">
            <a:alphaModFix/>
          </a:blip>
          <a:stretch>
            <a:fillRect/>
          </a:stretch>
        </p:blipFill>
        <p:spPr>
          <a:xfrm>
            <a:off x="7426380" y="2341560"/>
            <a:ext cx="710900" cy="710900"/>
          </a:xfrm>
          <a:prstGeom prst="rect">
            <a:avLst/>
          </a:prstGeom>
          <a:noFill/>
          <a:ln>
            <a:noFill/>
          </a:ln>
        </p:spPr>
      </p:pic>
      <p:sp>
        <p:nvSpPr>
          <p:cNvPr id="112" name="Google Shape;112;p17"/>
          <p:cNvSpPr txBox="1"/>
          <p:nvPr/>
        </p:nvSpPr>
        <p:spPr>
          <a:xfrm>
            <a:off x="5364325" y="4588850"/>
            <a:ext cx="3779700" cy="500100"/>
          </a:xfrm>
          <a:prstGeom prst="rect">
            <a:avLst/>
          </a:prstGeom>
          <a:noFill/>
          <a:ln>
            <a:noFill/>
          </a:ln>
        </p:spPr>
        <p:txBody>
          <a:bodyPr anchorCtr="0" anchor="t" bIns="91425" lIns="91425" spcFirstLastPara="1" rIns="91425" wrap="square" tIns="91425">
            <a:spAutoFit/>
          </a:bodyPr>
          <a:lstStyle/>
          <a:p>
            <a:pPr indent="0" lvl="0" marL="0" rtl="0" algn="ctr">
              <a:lnSpc>
                <a:spcPct val="84000"/>
              </a:lnSpc>
              <a:spcBef>
                <a:spcPts val="0"/>
              </a:spcBef>
              <a:spcAft>
                <a:spcPts val="0"/>
              </a:spcAft>
              <a:buNone/>
            </a:pPr>
            <a:r>
              <a:rPr lang="en-GB" sz="1450">
                <a:solidFill>
                  <a:srgbClr val="B7B7B7"/>
                </a:solidFill>
                <a:latin typeface="Courier New"/>
                <a:ea typeface="Courier New"/>
                <a:cs typeface="Courier New"/>
                <a:sym typeface="Courier New"/>
              </a:rPr>
              <a:t>© </a:t>
            </a:r>
            <a:r>
              <a:rPr lang="en-GB" sz="1450">
                <a:solidFill>
                  <a:srgbClr val="B7B7B7"/>
                </a:solidFill>
                <a:latin typeface="Courier New"/>
                <a:ea typeface="Courier New"/>
                <a:cs typeface="Courier New"/>
                <a:sym typeface="Courier New"/>
              </a:rPr>
              <a:t>Somdeep Kundu, IIT Bombay</a:t>
            </a:r>
            <a:r>
              <a:rPr lang="en-GB" sz="2050">
                <a:solidFill>
                  <a:srgbClr val="B7B7B7"/>
                </a:solidFill>
                <a:latin typeface="Courier New"/>
                <a:ea typeface="Courier New"/>
                <a:cs typeface="Courier New"/>
                <a:sym typeface="Courier New"/>
              </a:rPr>
              <a:t> </a:t>
            </a:r>
            <a:endParaRPr sz="2050">
              <a:solidFill>
                <a:srgbClr val="B7B7B7"/>
              </a:solidFill>
              <a:latin typeface="Courier New"/>
              <a:ea typeface="Courier New"/>
              <a:cs typeface="Courier New"/>
              <a:sym typeface="Courier Ne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8"/>
          <p:cNvSpPr txBox="1"/>
          <p:nvPr/>
        </p:nvSpPr>
        <p:spPr>
          <a:xfrm>
            <a:off x="0" y="-20484"/>
            <a:ext cx="9144000" cy="815400"/>
          </a:xfrm>
          <a:prstGeom prst="rect">
            <a:avLst/>
          </a:prstGeom>
          <a:noFill/>
          <a:ln>
            <a:noFill/>
          </a:ln>
        </p:spPr>
        <p:txBody>
          <a:bodyPr anchorCtr="0" anchor="ctr" bIns="34800" lIns="69625" spcFirstLastPara="1" rIns="69625" wrap="square" tIns="34800">
            <a:normAutofit/>
          </a:bodyPr>
          <a:lstStyle/>
          <a:p>
            <a:pPr indent="0" lvl="0" marL="0" rtl="0" algn="ctr">
              <a:lnSpc>
                <a:spcPct val="90000"/>
              </a:lnSpc>
              <a:spcBef>
                <a:spcPts val="0"/>
              </a:spcBef>
              <a:spcAft>
                <a:spcPts val="0"/>
              </a:spcAft>
              <a:buNone/>
            </a:pPr>
            <a:r>
              <a:rPr lang="en-GB" sz="3046">
                <a:latin typeface="Courier New"/>
                <a:ea typeface="Courier New"/>
                <a:cs typeface="Courier New"/>
                <a:sym typeface="Courier New"/>
              </a:rPr>
              <a:t>Some other facts</a:t>
            </a:r>
            <a:endParaRPr sz="3046">
              <a:solidFill>
                <a:srgbClr val="000000"/>
              </a:solidFill>
              <a:latin typeface="Courier New"/>
              <a:ea typeface="Courier New"/>
              <a:cs typeface="Courier New"/>
              <a:sym typeface="Courier New"/>
            </a:endParaRPr>
          </a:p>
        </p:txBody>
      </p:sp>
      <p:pic>
        <p:nvPicPr>
          <p:cNvPr id="118" name="Google Shape;118;p18" title="sunS-polO sat.gif"/>
          <p:cNvPicPr preferRelativeResize="0"/>
          <p:nvPr/>
        </p:nvPicPr>
        <p:blipFill rotWithShape="1">
          <a:blip r:embed="rId3">
            <a:alphaModFix/>
          </a:blip>
          <a:srcRect b="11941" l="0" r="0" t="0"/>
          <a:stretch/>
        </p:blipFill>
        <p:spPr>
          <a:xfrm>
            <a:off x="983575" y="1476699"/>
            <a:ext cx="1476375" cy="1711025"/>
          </a:xfrm>
          <a:prstGeom prst="rect">
            <a:avLst/>
          </a:prstGeom>
          <a:noFill/>
          <a:ln>
            <a:noFill/>
          </a:ln>
        </p:spPr>
      </p:pic>
      <p:sp>
        <p:nvSpPr>
          <p:cNvPr id="119" name="Google Shape;119;p18"/>
          <p:cNvSpPr txBox="1"/>
          <p:nvPr/>
        </p:nvSpPr>
        <p:spPr>
          <a:xfrm>
            <a:off x="463108" y="3243800"/>
            <a:ext cx="2517300" cy="423000"/>
          </a:xfrm>
          <a:prstGeom prst="rect">
            <a:avLst/>
          </a:prstGeom>
          <a:noFill/>
          <a:ln>
            <a:noFill/>
          </a:ln>
        </p:spPr>
        <p:txBody>
          <a:bodyPr anchorCtr="0" anchor="ctr" bIns="34800" lIns="69625" spcFirstLastPara="1" rIns="69625" wrap="square" tIns="34800">
            <a:spAutoFit/>
          </a:bodyPr>
          <a:lstStyle/>
          <a:p>
            <a:pPr indent="0" lvl="0" marL="0" rtl="0" algn="ctr">
              <a:lnSpc>
                <a:spcPct val="115000"/>
              </a:lnSpc>
              <a:spcBef>
                <a:spcPts val="0"/>
              </a:spcBef>
              <a:spcAft>
                <a:spcPts val="0"/>
              </a:spcAft>
              <a:buNone/>
            </a:pPr>
            <a:r>
              <a:rPr b="1" lang="en-GB" sz="1066">
                <a:latin typeface="Courier New"/>
                <a:ea typeface="Courier New"/>
                <a:cs typeface="Courier New"/>
                <a:sym typeface="Courier New"/>
              </a:rPr>
              <a:t>Sun Synchronous Polar Orbiting Satellite</a:t>
            </a:r>
            <a:endParaRPr b="1" sz="1066">
              <a:solidFill>
                <a:srgbClr val="000000"/>
              </a:solidFill>
              <a:latin typeface="Courier New"/>
              <a:ea typeface="Courier New"/>
              <a:cs typeface="Courier New"/>
              <a:sym typeface="Courier New"/>
            </a:endParaRPr>
          </a:p>
        </p:txBody>
      </p:sp>
      <p:sp>
        <p:nvSpPr>
          <p:cNvPr id="120" name="Google Shape;120;p18"/>
          <p:cNvSpPr txBox="1"/>
          <p:nvPr/>
        </p:nvSpPr>
        <p:spPr>
          <a:xfrm>
            <a:off x="3313358" y="1653913"/>
            <a:ext cx="2517300" cy="1555200"/>
          </a:xfrm>
          <a:prstGeom prst="rect">
            <a:avLst/>
          </a:prstGeom>
          <a:noFill/>
          <a:ln>
            <a:noFill/>
          </a:ln>
        </p:spPr>
        <p:txBody>
          <a:bodyPr anchorCtr="0" anchor="ctr" bIns="34800" lIns="69625" spcFirstLastPara="1" rIns="69625" wrap="square" tIns="34800">
            <a:spAutoFit/>
          </a:bodyPr>
          <a:lstStyle/>
          <a:p>
            <a:pPr indent="0" lvl="0" marL="0" rtl="0" algn="just">
              <a:lnSpc>
                <a:spcPct val="115000"/>
              </a:lnSpc>
              <a:spcBef>
                <a:spcPts val="0"/>
              </a:spcBef>
              <a:spcAft>
                <a:spcPts val="0"/>
              </a:spcAft>
              <a:buNone/>
            </a:pPr>
            <a:r>
              <a:rPr b="1" lang="en-GB" sz="1066">
                <a:latin typeface="Courier New"/>
                <a:ea typeface="Courier New"/>
                <a:cs typeface="Courier New"/>
                <a:sym typeface="Courier New"/>
              </a:rPr>
              <a:t>Proville et al. (2017) </a:t>
            </a:r>
            <a:r>
              <a:rPr lang="en-GB" sz="1066">
                <a:latin typeface="Courier New"/>
                <a:ea typeface="Courier New"/>
                <a:cs typeface="Courier New"/>
                <a:sym typeface="Courier New"/>
              </a:rPr>
              <a:t>found the strongest correlations between nighttime lights,</a:t>
            </a:r>
            <a:r>
              <a:rPr b="1" lang="en-GB" sz="1066">
                <a:latin typeface="Courier New"/>
                <a:ea typeface="Courier New"/>
                <a:cs typeface="Courier New"/>
                <a:sym typeface="Courier New"/>
              </a:rPr>
              <a:t> electricity consumption, C02 emissions, and </a:t>
            </a:r>
            <a:r>
              <a:rPr b="1" lang="en-GB" sz="1066">
                <a:solidFill>
                  <a:srgbClr val="A2C4C9"/>
                </a:solidFill>
                <a:latin typeface="Courier New"/>
                <a:ea typeface="Courier New"/>
                <a:cs typeface="Courier New"/>
                <a:sym typeface="Courier New"/>
              </a:rPr>
              <a:t>GDP</a:t>
            </a:r>
            <a:r>
              <a:rPr b="1" lang="en-GB" sz="1066">
                <a:latin typeface="Courier New"/>
                <a:ea typeface="Courier New"/>
                <a:cs typeface="Courier New"/>
                <a:sym typeface="Courier New"/>
              </a:rPr>
              <a:t>, </a:t>
            </a:r>
            <a:r>
              <a:rPr b="1" lang="en-GB" sz="1066">
                <a:solidFill>
                  <a:srgbClr val="C27BA0"/>
                </a:solidFill>
                <a:latin typeface="Courier New"/>
                <a:ea typeface="Courier New"/>
                <a:cs typeface="Courier New"/>
                <a:sym typeface="Courier New"/>
              </a:rPr>
              <a:t>followed by population</a:t>
            </a:r>
            <a:r>
              <a:rPr b="1" lang="en-GB" sz="1066">
                <a:latin typeface="Courier New"/>
                <a:ea typeface="Courier New"/>
                <a:cs typeface="Courier New"/>
                <a:sym typeface="Courier New"/>
              </a:rPr>
              <a:t>, </a:t>
            </a:r>
            <a:r>
              <a:rPr b="1" lang="en-GB" sz="1066">
                <a:solidFill>
                  <a:srgbClr val="FF0000"/>
                </a:solidFill>
                <a:latin typeface="Courier New"/>
                <a:ea typeface="Courier New"/>
                <a:cs typeface="Courier New"/>
                <a:sym typeface="Courier New"/>
              </a:rPr>
              <a:t>CH4 emissions</a:t>
            </a:r>
            <a:r>
              <a:rPr b="1" lang="en-GB" sz="1066">
                <a:latin typeface="Courier New"/>
                <a:ea typeface="Courier New"/>
                <a:cs typeface="Courier New"/>
                <a:sym typeface="Courier New"/>
              </a:rPr>
              <a:t>, N20 emissions, poverty and F-gas emissions.</a:t>
            </a:r>
            <a:endParaRPr b="1" sz="1066">
              <a:latin typeface="Courier New"/>
              <a:ea typeface="Courier New"/>
              <a:cs typeface="Courier New"/>
              <a:sym typeface="Courier New"/>
            </a:endParaRPr>
          </a:p>
        </p:txBody>
      </p:sp>
      <p:sp>
        <p:nvSpPr>
          <p:cNvPr id="121" name="Google Shape;121;p18"/>
          <p:cNvSpPr txBox="1"/>
          <p:nvPr/>
        </p:nvSpPr>
        <p:spPr>
          <a:xfrm>
            <a:off x="221750" y="3666800"/>
            <a:ext cx="3000000" cy="601200"/>
          </a:xfrm>
          <a:prstGeom prst="rect">
            <a:avLst/>
          </a:prstGeom>
          <a:noFill/>
          <a:ln>
            <a:noFill/>
          </a:ln>
        </p:spPr>
        <p:txBody>
          <a:bodyPr anchorCtr="0" anchor="t" bIns="91425" lIns="91425" spcFirstLastPara="1" rIns="91425" wrap="square" tIns="91425">
            <a:spAutoFit/>
          </a:bodyPr>
          <a:lstStyle/>
          <a:p>
            <a:pPr indent="0" lvl="0" marL="0" rtl="0" algn="ctr">
              <a:lnSpc>
                <a:spcPct val="138000"/>
              </a:lnSpc>
              <a:spcBef>
                <a:spcPts val="0"/>
              </a:spcBef>
              <a:spcAft>
                <a:spcPts val="0"/>
              </a:spcAft>
              <a:buNone/>
            </a:pPr>
            <a:r>
              <a:rPr lang="en-GB" sz="1200">
                <a:solidFill>
                  <a:srgbClr val="474747"/>
                </a:solidFill>
                <a:highlight>
                  <a:srgbClr val="FFFFFF"/>
                </a:highlight>
                <a:latin typeface="Courier New"/>
                <a:ea typeface="Courier New"/>
                <a:cs typeface="Courier New"/>
                <a:sym typeface="Courier New"/>
              </a:rPr>
              <a:t> ≈ 850km</a:t>
            </a:r>
            <a:endParaRPr b="1" sz="1050">
              <a:solidFill>
                <a:schemeClr val="dk1"/>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b="1" sz="1050">
              <a:solidFill>
                <a:schemeClr val="dk1"/>
              </a:solidFill>
              <a:latin typeface="Courier New"/>
              <a:ea typeface="Courier New"/>
              <a:cs typeface="Courier New"/>
              <a:sym typeface="Courier Ne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9" title="tinyqr-37e947055a18eacf4df6c97e7b76fdac.png">
            <a:hlinkClick r:id="rId3"/>
          </p:cNvPr>
          <p:cNvPicPr preferRelativeResize="0"/>
          <p:nvPr/>
        </p:nvPicPr>
        <p:blipFill>
          <a:blip r:embed="rId4">
            <a:alphaModFix/>
          </a:blip>
          <a:stretch>
            <a:fillRect/>
          </a:stretch>
        </p:blipFill>
        <p:spPr>
          <a:xfrm>
            <a:off x="1643339" y="2004950"/>
            <a:ext cx="2065440" cy="2065440"/>
          </a:xfrm>
          <a:prstGeom prst="rect">
            <a:avLst/>
          </a:prstGeom>
          <a:noFill/>
          <a:ln>
            <a:noFill/>
          </a:ln>
        </p:spPr>
      </p:pic>
      <p:sp>
        <p:nvSpPr>
          <p:cNvPr id="127" name="Google Shape;127;p19"/>
          <p:cNvSpPr txBox="1"/>
          <p:nvPr/>
        </p:nvSpPr>
        <p:spPr>
          <a:xfrm>
            <a:off x="1274050" y="4201316"/>
            <a:ext cx="2804100" cy="821700"/>
          </a:xfrm>
          <a:prstGeom prst="rect">
            <a:avLst/>
          </a:prstGeom>
          <a:noFill/>
          <a:ln>
            <a:noFill/>
          </a:ln>
        </p:spPr>
        <p:txBody>
          <a:bodyPr anchorCtr="0" anchor="t" bIns="85450" lIns="85450" spcFirstLastPara="1" rIns="85450" wrap="square" tIns="85450">
            <a:spAutoFit/>
          </a:bodyPr>
          <a:lstStyle/>
          <a:p>
            <a:pPr indent="0" lvl="0" marL="0" rtl="0" algn="ctr">
              <a:lnSpc>
                <a:spcPct val="138000"/>
              </a:lnSpc>
              <a:spcBef>
                <a:spcPts val="0"/>
              </a:spcBef>
              <a:spcAft>
                <a:spcPts val="0"/>
              </a:spcAft>
              <a:buNone/>
            </a:pPr>
            <a:r>
              <a:rPr b="1" lang="en-GB" sz="1122">
                <a:solidFill>
                  <a:srgbClr val="666666"/>
                </a:solidFill>
                <a:latin typeface="Courier New"/>
                <a:ea typeface="Courier New"/>
                <a:cs typeface="Courier New"/>
                <a:sym typeface="Courier New"/>
              </a:rPr>
              <a:t>Rural Data Research and Analysis (RuDRA) Lab</a:t>
            </a:r>
            <a:endParaRPr b="1" sz="1122">
              <a:solidFill>
                <a:srgbClr val="666666"/>
              </a:solidFill>
              <a:latin typeface="Courier New"/>
              <a:ea typeface="Courier New"/>
              <a:cs typeface="Courier New"/>
              <a:sym typeface="Courier New"/>
            </a:endParaRPr>
          </a:p>
          <a:p>
            <a:pPr indent="0" lvl="0" marL="0" rtl="0" algn="ctr">
              <a:lnSpc>
                <a:spcPct val="115000"/>
              </a:lnSpc>
              <a:spcBef>
                <a:spcPts val="0"/>
              </a:spcBef>
              <a:spcAft>
                <a:spcPts val="0"/>
              </a:spcAft>
              <a:buNone/>
            </a:pPr>
            <a:r>
              <a:t/>
            </a:r>
            <a:endParaRPr b="1" sz="1122">
              <a:solidFill>
                <a:srgbClr val="666666"/>
              </a:solidFill>
              <a:latin typeface="Courier New"/>
              <a:ea typeface="Courier New"/>
              <a:cs typeface="Courier New"/>
              <a:sym typeface="Courier New"/>
            </a:endParaRPr>
          </a:p>
        </p:txBody>
      </p:sp>
      <p:pic>
        <p:nvPicPr>
          <p:cNvPr id="128" name="Google Shape;128;p19" title="tinyqr-59f491c5e63a08214bb39e44a08a1a39.png">
            <a:hlinkClick r:id="rId5"/>
          </p:cNvPr>
          <p:cNvPicPr preferRelativeResize="0"/>
          <p:nvPr/>
        </p:nvPicPr>
        <p:blipFill>
          <a:blip r:embed="rId6">
            <a:alphaModFix/>
          </a:blip>
          <a:stretch>
            <a:fillRect/>
          </a:stretch>
        </p:blipFill>
        <p:spPr>
          <a:xfrm>
            <a:off x="5435120" y="2004950"/>
            <a:ext cx="2065440" cy="2065440"/>
          </a:xfrm>
          <a:prstGeom prst="rect">
            <a:avLst/>
          </a:prstGeom>
          <a:noFill/>
          <a:ln>
            <a:noFill/>
          </a:ln>
        </p:spPr>
      </p:pic>
      <p:sp>
        <p:nvSpPr>
          <p:cNvPr id="129" name="Google Shape;129;p19"/>
          <p:cNvSpPr txBox="1"/>
          <p:nvPr/>
        </p:nvSpPr>
        <p:spPr>
          <a:xfrm>
            <a:off x="5065831" y="4201316"/>
            <a:ext cx="2804100" cy="1059900"/>
          </a:xfrm>
          <a:prstGeom prst="rect">
            <a:avLst/>
          </a:prstGeom>
          <a:noFill/>
          <a:ln>
            <a:noFill/>
          </a:ln>
        </p:spPr>
        <p:txBody>
          <a:bodyPr anchorCtr="0" anchor="t" bIns="85450" lIns="85450" spcFirstLastPara="1" rIns="85450" wrap="square" tIns="85450">
            <a:spAutoFit/>
          </a:bodyPr>
          <a:lstStyle/>
          <a:p>
            <a:pPr indent="0" lvl="0" marL="0" rtl="0" algn="ctr">
              <a:lnSpc>
                <a:spcPct val="138000"/>
              </a:lnSpc>
              <a:spcBef>
                <a:spcPts val="0"/>
              </a:spcBef>
              <a:spcAft>
                <a:spcPts val="0"/>
              </a:spcAft>
              <a:buNone/>
            </a:pPr>
            <a:r>
              <a:rPr b="1" lang="en-GB" sz="1122">
                <a:solidFill>
                  <a:srgbClr val="666666"/>
                </a:solidFill>
                <a:latin typeface="Courier New"/>
                <a:ea typeface="Courier New"/>
                <a:cs typeface="Courier New"/>
                <a:sym typeface="Courier New"/>
              </a:rPr>
              <a:t>Centre for Technology Alternatives for Rural Areas (C-TARA)</a:t>
            </a:r>
            <a:endParaRPr b="1" sz="1122">
              <a:solidFill>
                <a:srgbClr val="666666"/>
              </a:solidFill>
              <a:latin typeface="Courier New"/>
              <a:ea typeface="Courier New"/>
              <a:cs typeface="Courier New"/>
              <a:sym typeface="Courier New"/>
            </a:endParaRPr>
          </a:p>
          <a:p>
            <a:pPr indent="0" lvl="0" marL="0" rtl="0" algn="ctr">
              <a:lnSpc>
                <a:spcPct val="115000"/>
              </a:lnSpc>
              <a:spcBef>
                <a:spcPts val="0"/>
              </a:spcBef>
              <a:spcAft>
                <a:spcPts val="0"/>
              </a:spcAft>
              <a:buNone/>
            </a:pPr>
            <a:r>
              <a:t/>
            </a:r>
            <a:endParaRPr b="1" sz="1122">
              <a:solidFill>
                <a:srgbClr val="666666"/>
              </a:solidFill>
              <a:latin typeface="Courier New"/>
              <a:ea typeface="Courier New"/>
              <a:cs typeface="Courier New"/>
              <a:sym typeface="Courier New"/>
            </a:endParaRPr>
          </a:p>
        </p:txBody>
      </p:sp>
      <p:pic>
        <p:nvPicPr>
          <p:cNvPr descr="Pennan Chinnasamy's lab | Indian Institute of Technology Bombay (IIT Bombay)" id="130" name="Google Shape;130;p19"/>
          <p:cNvPicPr preferRelativeResize="0"/>
          <p:nvPr/>
        </p:nvPicPr>
        <p:blipFill rotWithShape="1">
          <a:blip r:embed="rId7">
            <a:alphaModFix/>
          </a:blip>
          <a:srcRect b="0" l="0" r="0" t="0"/>
          <a:stretch/>
        </p:blipFill>
        <p:spPr>
          <a:xfrm>
            <a:off x="2055225" y="154399"/>
            <a:ext cx="1241775" cy="1632027"/>
          </a:xfrm>
          <a:prstGeom prst="rect">
            <a:avLst/>
          </a:prstGeom>
          <a:noFill/>
          <a:ln>
            <a:noFill/>
          </a:ln>
        </p:spPr>
      </p:pic>
      <p:pic>
        <p:nvPicPr>
          <p:cNvPr id="131" name="Google Shape;131;p19"/>
          <p:cNvPicPr preferRelativeResize="0"/>
          <p:nvPr/>
        </p:nvPicPr>
        <p:blipFill rotWithShape="1">
          <a:blip r:embed="rId8">
            <a:alphaModFix/>
          </a:blip>
          <a:srcRect b="22210" l="0" r="0" t="24105"/>
          <a:stretch/>
        </p:blipFill>
        <p:spPr>
          <a:xfrm>
            <a:off x="5165555" y="271250"/>
            <a:ext cx="2604626" cy="1398325"/>
          </a:xfrm>
          <a:prstGeom prst="rect">
            <a:avLst/>
          </a:prstGeom>
          <a:noFill/>
          <a:ln>
            <a:noFill/>
          </a:ln>
        </p:spPr>
      </p:pic>
      <p:sp>
        <p:nvSpPr>
          <p:cNvPr id="132" name="Google Shape;132;p19"/>
          <p:cNvSpPr txBox="1"/>
          <p:nvPr/>
        </p:nvSpPr>
        <p:spPr>
          <a:xfrm>
            <a:off x="72400" y="1345775"/>
            <a:ext cx="1241700" cy="345300"/>
          </a:xfrm>
          <a:prstGeom prst="rect">
            <a:avLst/>
          </a:prstGeom>
          <a:noFill/>
          <a:ln>
            <a:noFill/>
          </a:ln>
        </p:spPr>
        <p:txBody>
          <a:bodyPr anchorCtr="0" anchor="t" bIns="85450" lIns="85450" spcFirstLastPara="1" rIns="85450" wrap="square" tIns="85450">
            <a:spAutoFit/>
          </a:bodyPr>
          <a:lstStyle/>
          <a:p>
            <a:pPr indent="0" lvl="0" marL="0" rtl="0" algn="ctr">
              <a:lnSpc>
                <a:spcPct val="115000"/>
              </a:lnSpc>
              <a:spcBef>
                <a:spcPts val="0"/>
              </a:spcBef>
              <a:spcAft>
                <a:spcPts val="0"/>
              </a:spcAft>
              <a:buNone/>
            </a:pPr>
            <a:r>
              <a:rPr b="1" lang="en-GB" sz="1122">
                <a:solidFill>
                  <a:srgbClr val="666666"/>
                </a:solidFill>
                <a:latin typeface="Courier New"/>
                <a:ea typeface="Courier New"/>
                <a:cs typeface="Courier New"/>
                <a:sym typeface="Courier New"/>
              </a:rPr>
              <a:t>Our lab</a:t>
            </a:r>
            <a:endParaRPr b="1" sz="1122">
              <a:solidFill>
                <a:srgbClr val="666666"/>
              </a:solidFill>
              <a:latin typeface="Courier New"/>
              <a:ea typeface="Courier New"/>
              <a:cs typeface="Courier New"/>
              <a:sym typeface="Courier New"/>
            </a:endParaRPr>
          </a:p>
        </p:txBody>
      </p:sp>
      <p:sp>
        <p:nvSpPr>
          <p:cNvPr id="133" name="Google Shape;133;p19"/>
          <p:cNvSpPr txBox="1"/>
          <p:nvPr/>
        </p:nvSpPr>
        <p:spPr>
          <a:xfrm>
            <a:off x="7770200" y="1345775"/>
            <a:ext cx="1241700" cy="345300"/>
          </a:xfrm>
          <a:prstGeom prst="rect">
            <a:avLst/>
          </a:prstGeom>
          <a:noFill/>
          <a:ln>
            <a:noFill/>
          </a:ln>
        </p:spPr>
        <p:txBody>
          <a:bodyPr anchorCtr="0" anchor="t" bIns="85450" lIns="85450" spcFirstLastPara="1" rIns="85450" wrap="square" tIns="85450">
            <a:spAutoFit/>
          </a:bodyPr>
          <a:lstStyle/>
          <a:p>
            <a:pPr indent="0" lvl="0" marL="0" rtl="0" algn="ctr">
              <a:lnSpc>
                <a:spcPct val="115000"/>
              </a:lnSpc>
              <a:spcBef>
                <a:spcPts val="0"/>
              </a:spcBef>
              <a:spcAft>
                <a:spcPts val="0"/>
              </a:spcAft>
              <a:buNone/>
            </a:pPr>
            <a:r>
              <a:rPr b="1" lang="en-GB" sz="1122">
                <a:solidFill>
                  <a:srgbClr val="666666"/>
                </a:solidFill>
                <a:latin typeface="Courier New"/>
                <a:ea typeface="Courier New"/>
                <a:cs typeface="Courier New"/>
                <a:sym typeface="Courier New"/>
              </a:rPr>
              <a:t>Our Center</a:t>
            </a:r>
            <a:endParaRPr b="1" sz="1122">
              <a:solidFill>
                <a:srgbClr val="666666"/>
              </a:solidFill>
              <a:latin typeface="Courier New"/>
              <a:ea typeface="Courier New"/>
              <a:cs typeface="Courier New"/>
              <a:sym typeface="Courier New"/>
            </a:endParaRPr>
          </a:p>
        </p:txBody>
      </p:sp>
      <p:cxnSp>
        <p:nvCxnSpPr>
          <p:cNvPr id="134" name="Google Shape;134;p19"/>
          <p:cNvCxnSpPr>
            <a:stCxn id="132" idx="2"/>
          </p:cNvCxnSpPr>
          <p:nvPr/>
        </p:nvCxnSpPr>
        <p:spPr>
          <a:xfrm flipH="1" rot="-5400000">
            <a:off x="804700" y="1579625"/>
            <a:ext cx="592500" cy="815400"/>
          </a:xfrm>
          <a:prstGeom prst="curvedConnector2">
            <a:avLst/>
          </a:prstGeom>
          <a:noFill/>
          <a:ln cap="flat" cmpd="sng" w="9525">
            <a:solidFill>
              <a:schemeClr val="dk2"/>
            </a:solidFill>
            <a:prstDash val="solid"/>
            <a:round/>
            <a:headEnd len="med" w="med" type="none"/>
            <a:tailEnd len="med" w="med" type="stealth"/>
          </a:ln>
        </p:spPr>
      </p:cxnSp>
      <p:cxnSp>
        <p:nvCxnSpPr>
          <p:cNvPr id="135" name="Google Shape;135;p19"/>
          <p:cNvCxnSpPr>
            <a:stCxn id="133" idx="2"/>
          </p:cNvCxnSpPr>
          <p:nvPr/>
        </p:nvCxnSpPr>
        <p:spPr>
          <a:xfrm rot="5400000">
            <a:off x="7638800" y="1676825"/>
            <a:ext cx="738000" cy="766500"/>
          </a:xfrm>
          <a:prstGeom prst="curvedConnector2">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0"/>
          <p:cNvPicPr preferRelativeResize="0"/>
          <p:nvPr/>
        </p:nvPicPr>
        <p:blipFill rotWithShape="1">
          <a:blip r:embed="rId3">
            <a:alphaModFix/>
          </a:blip>
          <a:srcRect b="0" l="0" r="0" t="0"/>
          <a:stretch/>
        </p:blipFill>
        <p:spPr>
          <a:xfrm>
            <a:off x="3823726" y="1823475"/>
            <a:ext cx="1496550" cy="1496550"/>
          </a:xfrm>
          <a:prstGeom prst="rect">
            <a:avLst/>
          </a:prstGeom>
          <a:noFill/>
          <a:ln>
            <a:noFill/>
          </a:ln>
          <a:effectLst>
            <a:outerShdw blurRad="57150" rotWithShape="0" algn="bl" dir="5400000" dist="19050">
              <a:srgbClr val="000000">
                <a:alpha val="50000"/>
              </a:srgbClr>
            </a:outerShdw>
          </a:effectLst>
        </p:spPr>
      </p:pic>
      <p:sp>
        <p:nvSpPr>
          <p:cNvPr id="141" name="Google Shape;141;p20"/>
          <p:cNvSpPr txBox="1"/>
          <p:nvPr/>
        </p:nvSpPr>
        <p:spPr>
          <a:xfrm>
            <a:off x="0" y="557275"/>
            <a:ext cx="9144000" cy="886800"/>
          </a:xfrm>
          <a:prstGeom prst="rect">
            <a:avLst/>
          </a:prstGeom>
          <a:noFill/>
          <a:ln>
            <a:noFill/>
          </a:ln>
        </p:spPr>
        <p:txBody>
          <a:bodyPr anchorCtr="0" anchor="t" bIns="85450" lIns="85450" spcFirstLastPara="1" rIns="85450" wrap="square" tIns="85450">
            <a:spAutoFit/>
          </a:bodyPr>
          <a:lstStyle/>
          <a:p>
            <a:pPr indent="0" lvl="0" marL="0" rtl="0" algn="ctr">
              <a:lnSpc>
                <a:spcPct val="138000"/>
              </a:lnSpc>
              <a:spcBef>
                <a:spcPts val="0"/>
              </a:spcBef>
              <a:spcAft>
                <a:spcPts val="0"/>
              </a:spcAft>
              <a:buNone/>
            </a:pPr>
            <a:r>
              <a:rPr b="1" lang="en-GB" sz="2550">
                <a:solidFill>
                  <a:srgbClr val="666666"/>
                </a:solidFill>
                <a:latin typeface="Courier New"/>
                <a:ea typeface="Courier New"/>
                <a:cs typeface="Courier New"/>
                <a:sym typeface="Courier New"/>
              </a:rPr>
              <a:t>My Research funding Agency</a:t>
            </a:r>
            <a:endParaRPr b="1" sz="2550">
              <a:solidFill>
                <a:srgbClr val="666666"/>
              </a:solidFill>
              <a:latin typeface="Courier New"/>
              <a:ea typeface="Courier New"/>
              <a:cs typeface="Courier New"/>
              <a:sym typeface="Courier New"/>
            </a:endParaRPr>
          </a:p>
          <a:p>
            <a:pPr indent="0" lvl="0" marL="0" rtl="0" algn="ctr">
              <a:lnSpc>
                <a:spcPct val="115000"/>
              </a:lnSpc>
              <a:spcBef>
                <a:spcPts val="0"/>
              </a:spcBef>
              <a:spcAft>
                <a:spcPts val="0"/>
              </a:spcAft>
              <a:buNone/>
            </a:pPr>
            <a:r>
              <a:t/>
            </a:r>
            <a:endParaRPr b="1" sz="1122">
              <a:solidFill>
                <a:srgbClr val="666666"/>
              </a:solidFill>
              <a:latin typeface="Courier New"/>
              <a:ea typeface="Courier New"/>
              <a:cs typeface="Courier New"/>
              <a:sym typeface="Courier New"/>
            </a:endParaRPr>
          </a:p>
        </p:txBody>
      </p:sp>
      <p:sp>
        <p:nvSpPr>
          <p:cNvPr id="142" name="Google Shape;142;p20"/>
          <p:cNvSpPr txBox="1"/>
          <p:nvPr/>
        </p:nvSpPr>
        <p:spPr>
          <a:xfrm>
            <a:off x="1782950" y="3883275"/>
            <a:ext cx="5487300" cy="830700"/>
          </a:xfrm>
          <a:prstGeom prst="rect">
            <a:avLst/>
          </a:prstGeom>
          <a:noFill/>
          <a:ln>
            <a:noFill/>
          </a:ln>
        </p:spPr>
        <p:txBody>
          <a:bodyPr anchorCtr="0" anchor="t" bIns="85450" lIns="85450" spcFirstLastPara="1" rIns="85450" wrap="square" tIns="85450">
            <a:spAutoFit/>
          </a:bodyPr>
          <a:lstStyle/>
          <a:p>
            <a:pPr indent="0" lvl="0" marL="0" rtl="0" algn="ctr">
              <a:lnSpc>
                <a:spcPct val="115000"/>
              </a:lnSpc>
              <a:spcBef>
                <a:spcPts val="0"/>
              </a:spcBef>
              <a:spcAft>
                <a:spcPts val="0"/>
              </a:spcAft>
              <a:buNone/>
            </a:pPr>
            <a:r>
              <a:rPr b="1" lang="en-GB" sz="1122">
                <a:solidFill>
                  <a:srgbClr val="666666"/>
                </a:solidFill>
                <a:latin typeface="Courier New"/>
                <a:ea typeface="Courier New"/>
                <a:cs typeface="Courier New"/>
                <a:sym typeface="Courier New"/>
              </a:rPr>
              <a:t>Rajiv Gandhi Science &amp; Technology Commission (RGSTC) </a:t>
            </a:r>
            <a:endParaRPr b="1" sz="1122">
              <a:solidFill>
                <a:srgbClr val="666666"/>
              </a:solidFill>
              <a:latin typeface="Courier New"/>
              <a:ea typeface="Courier New"/>
              <a:cs typeface="Courier New"/>
              <a:sym typeface="Courier New"/>
            </a:endParaRPr>
          </a:p>
          <a:p>
            <a:pPr indent="0" lvl="0" marL="0" rtl="0" algn="ctr">
              <a:lnSpc>
                <a:spcPct val="115000"/>
              </a:lnSpc>
              <a:spcBef>
                <a:spcPts val="0"/>
              </a:spcBef>
              <a:spcAft>
                <a:spcPts val="0"/>
              </a:spcAft>
              <a:buNone/>
            </a:pPr>
            <a:r>
              <a:rPr b="1" lang="en-GB" sz="1622">
                <a:solidFill>
                  <a:srgbClr val="666666"/>
                </a:solidFill>
                <a:latin typeface="Courier New"/>
                <a:ea typeface="Courier New"/>
                <a:cs typeface="Courier New"/>
                <a:sym typeface="Courier New"/>
              </a:rPr>
              <a:t>Government of Maharashtra</a:t>
            </a:r>
            <a:endParaRPr b="1" sz="1622">
              <a:solidFill>
                <a:srgbClr val="666666"/>
              </a:solidFill>
              <a:latin typeface="Courier New"/>
              <a:ea typeface="Courier New"/>
              <a:cs typeface="Courier New"/>
              <a:sym typeface="Courier New"/>
            </a:endParaRPr>
          </a:p>
          <a:p>
            <a:pPr indent="0" lvl="0" marL="0" rtl="0" algn="ctr">
              <a:lnSpc>
                <a:spcPct val="115000"/>
              </a:lnSpc>
              <a:spcBef>
                <a:spcPts val="0"/>
              </a:spcBef>
              <a:spcAft>
                <a:spcPts val="0"/>
              </a:spcAft>
              <a:buNone/>
            </a:pPr>
            <a:r>
              <a:t/>
            </a:r>
            <a:endParaRPr b="1" sz="1122">
              <a:solidFill>
                <a:srgbClr val="666666"/>
              </a:solidFill>
              <a:latin typeface="Courier New"/>
              <a:ea typeface="Courier New"/>
              <a:cs typeface="Courier New"/>
              <a:sym typeface="Courier Ne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latin typeface="Courier New"/>
                <a:ea typeface="Courier New"/>
                <a:cs typeface="Courier New"/>
                <a:sym typeface="Courier New"/>
              </a:rPr>
              <a:t>Additional</a:t>
            </a:r>
            <a:r>
              <a:rPr b="1" lang="en-GB">
                <a:latin typeface="Courier New"/>
                <a:ea typeface="Courier New"/>
                <a:cs typeface="Courier New"/>
                <a:sym typeface="Courier New"/>
              </a:rPr>
              <a:t> Resources</a:t>
            </a:r>
            <a:endParaRPr b="1">
              <a:latin typeface="Courier New"/>
              <a:ea typeface="Courier New"/>
              <a:cs typeface="Courier New"/>
              <a:sym typeface="Courier New"/>
            </a:endParaRPr>
          </a:p>
        </p:txBody>
      </p:sp>
      <p:sp>
        <p:nvSpPr>
          <p:cNvPr id="148" name="Google Shape;148;p21"/>
          <p:cNvSpPr txBox="1"/>
          <p:nvPr>
            <p:ph idx="1" type="body"/>
          </p:nvPr>
        </p:nvSpPr>
        <p:spPr>
          <a:xfrm>
            <a:off x="311700" y="1152475"/>
            <a:ext cx="8520600" cy="2094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Font typeface="Courier New"/>
              <a:buChar char="●"/>
            </a:pPr>
            <a:r>
              <a:rPr b="1" lang="en-GB" sz="1400" u="sng">
                <a:solidFill>
                  <a:schemeClr val="hlink"/>
                </a:solidFill>
                <a:highlight>
                  <a:srgbClr val="FFFFFF"/>
                </a:highlight>
                <a:latin typeface="Courier New"/>
                <a:ea typeface="Courier New"/>
                <a:cs typeface="Courier New"/>
                <a:sym typeface="Courier New"/>
                <a:hlinkClick r:id="rId3"/>
              </a:rPr>
              <a:t>World Bank’s Open Night Lights tutorial</a:t>
            </a:r>
            <a:endParaRPr b="1" sz="1400">
              <a:latin typeface="Courier New"/>
              <a:ea typeface="Courier New"/>
              <a:cs typeface="Courier New"/>
              <a:sym typeface="Courier New"/>
            </a:endParaRPr>
          </a:p>
          <a:p>
            <a:pPr indent="-317500" lvl="0" marL="457200" rtl="0" algn="l">
              <a:spcBef>
                <a:spcPts val="0"/>
              </a:spcBef>
              <a:spcAft>
                <a:spcPts val="0"/>
              </a:spcAft>
              <a:buSzPts val="1400"/>
              <a:buFont typeface="Courier New"/>
              <a:buChar char="●"/>
            </a:pPr>
            <a:r>
              <a:rPr b="1" lang="en-GB" sz="1400" u="sng">
                <a:solidFill>
                  <a:schemeClr val="hlink"/>
                </a:solidFill>
                <a:latin typeface="Courier New"/>
                <a:ea typeface="Courier New"/>
                <a:cs typeface="Courier New"/>
                <a:sym typeface="Courier New"/>
                <a:hlinkClick r:id="rId4"/>
              </a:rPr>
              <a:t>Extracting Nighttime Lights Statistics</a:t>
            </a:r>
            <a:r>
              <a:rPr b="1" lang="en-GB" sz="1400">
                <a:latin typeface="Courier New"/>
                <a:ea typeface="Courier New"/>
                <a:cs typeface="Courier New"/>
                <a:sym typeface="Courier New"/>
              </a:rPr>
              <a:t> by </a:t>
            </a:r>
            <a:r>
              <a:rPr b="1" lang="en-GB" sz="1400" u="sng">
                <a:solidFill>
                  <a:schemeClr val="hlink"/>
                </a:solidFill>
                <a:latin typeface="Courier New"/>
                <a:ea typeface="Courier New"/>
                <a:cs typeface="Courier New"/>
                <a:sym typeface="Courier New"/>
                <a:hlinkClick r:id="rId5"/>
              </a:rPr>
              <a:t>Spatial Thoughts</a:t>
            </a:r>
            <a:endParaRPr b="1" sz="1400">
              <a:latin typeface="Courier New"/>
              <a:ea typeface="Courier New"/>
              <a:cs typeface="Courier New"/>
              <a:sym typeface="Courier New"/>
            </a:endParaRPr>
          </a:p>
          <a:p>
            <a:pPr indent="-317500" lvl="0" marL="457200" rtl="0" algn="l">
              <a:spcBef>
                <a:spcPts val="0"/>
              </a:spcBef>
              <a:spcAft>
                <a:spcPts val="0"/>
              </a:spcAft>
              <a:buSzPts val="1400"/>
              <a:buFont typeface="Courier New"/>
              <a:buChar char="●"/>
            </a:pPr>
            <a:r>
              <a:rPr b="1" lang="en-GB" sz="1400" u="sng">
                <a:solidFill>
                  <a:schemeClr val="hlink"/>
                </a:solidFill>
                <a:latin typeface="Courier New"/>
                <a:ea typeface="Courier New"/>
                <a:cs typeface="Courier New"/>
                <a:sym typeface="Courier New"/>
                <a:hlinkClick r:id="rId6"/>
              </a:rPr>
              <a:t>EEFA Book Tutorial on Images</a:t>
            </a:r>
            <a:endParaRPr b="1" sz="1400">
              <a:latin typeface="Courier New"/>
              <a:ea typeface="Courier New"/>
              <a:cs typeface="Courier New"/>
              <a:sym typeface="Courier New"/>
            </a:endParaRPr>
          </a:p>
          <a:p>
            <a:pPr indent="-317500" lvl="0" marL="457200" rtl="0" algn="l">
              <a:spcBef>
                <a:spcPts val="0"/>
              </a:spcBef>
              <a:spcAft>
                <a:spcPts val="0"/>
              </a:spcAft>
              <a:buSzPts val="1400"/>
              <a:buFont typeface="Courier New"/>
              <a:buChar char="●"/>
            </a:pPr>
            <a:r>
              <a:rPr b="1" lang="en-GB" sz="1400">
                <a:latin typeface="Courier New"/>
                <a:ea typeface="Courier New"/>
                <a:cs typeface="Courier New"/>
                <a:sym typeface="Courier New"/>
              </a:rPr>
              <a:t>Night-time lights: A global, long term look at links to socio-economic trends </a:t>
            </a:r>
            <a:r>
              <a:rPr b="1" lang="en-GB" sz="1400" u="sng">
                <a:solidFill>
                  <a:schemeClr val="hlink"/>
                </a:solidFill>
                <a:latin typeface="Courier New"/>
                <a:ea typeface="Courier New"/>
                <a:cs typeface="Courier New"/>
                <a:sym typeface="Courier New"/>
                <a:hlinkClick r:id="rId7"/>
              </a:rPr>
              <a:t>Proville et al. (2017)</a:t>
            </a:r>
            <a:endParaRPr b="1" sz="1900">
              <a:latin typeface="Courier New"/>
              <a:ea typeface="Courier New"/>
              <a:cs typeface="Courier New"/>
              <a:sym typeface="Courier New"/>
            </a:endParaRPr>
          </a:p>
        </p:txBody>
      </p:sp>
      <p:sp>
        <p:nvSpPr>
          <p:cNvPr id="149" name="Google Shape;149;p21"/>
          <p:cNvSpPr txBox="1"/>
          <p:nvPr/>
        </p:nvSpPr>
        <p:spPr>
          <a:xfrm>
            <a:off x="0" y="3862800"/>
            <a:ext cx="91440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chemeClr val="dk2"/>
              </a:solidFill>
              <a:latin typeface="Courier New"/>
              <a:ea typeface="Courier New"/>
              <a:cs typeface="Courier New"/>
              <a:sym typeface="Courier New"/>
            </a:endParaRPr>
          </a:p>
          <a:p>
            <a:pPr indent="0" lvl="0" marL="0" rtl="0" algn="ctr">
              <a:lnSpc>
                <a:spcPct val="115000"/>
              </a:lnSpc>
              <a:spcBef>
                <a:spcPts val="1200"/>
              </a:spcBef>
              <a:spcAft>
                <a:spcPts val="0"/>
              </a:spcAft>
              <a:buNone/>
            </a:pPr>
            <a:r>
              <a:rPr lang="en-GB">
                <a:solidFill>
                  <a:schemeClr val="dk2"/>
                </a:solidFill>
                <a:latin typeface="Courier New"/>
                <a:ea typeface="Courier New"/>
                <a:cs typeface="Courier New"/>
                <a:sym typeface="Courier New"/>
              </a:rPr>
              <a:t>Live Coading Tutorial on my YouTube channel on Temporal Compositing. </a:t>
            </a:r>
            <a:r>
              <a:rPr lang="en-GB" u="sng">
                <a:solidFill>
                  <a:schemeClr val="accent5"/>
                </a:solidFill>
                <a:latin typeface="Courier New"/>
                <a:ea typeface="Courier New"/>
                <a:cs typeface="Courier New"/>
                <a:sym typeface="Courier New"/>
                <a:hlinkClick r:id="rId8">
                  <a:extLst>
                    <a:ext uri="{A12FA001-AC4F-418D-AE19-62706E023703}">
                      <ahyp:hlinkClr val="tx"/>
                    </a:ext>
                  </a:extLst>
                </a:hlinkClick>
              </a:rPr>
              <a:t>YouTube</a:t>
            </a:r>
            <a:endParaRPr b="1">
              <a:solidFill>
                <a:schemeClr val="dk2"/>
              </a:solidFill>
              <a:latin typeface="Courier New"/>
              <a:ea typeface="Courier New"/>
              <a:cs typeface="Courier New"/>
              <a:sym typeface="Courier New"/>
            </a:endParaRPr>
          </a:p>
          <a:p>
            <a:pPr indent="0" lvl="0" marL="0" rtl="0" algn="ctr">
              <a:lnSpc>
                <a:spcPct val="115000"/>
              </a:lnSpc>
              <a:spcBef>
                <a:spcPts val="1200"/>
              </a:spcBef>
              <a:spcAft>
                <a:spcPts val="1200"/>
              </a:spcAft>
              <a:buNone/>
            </a:pPr>
            <a:r>
              <a:rPr b="1" lang="en-GB" sz="1900">
                <a:solidFill>
                  <a:schemeClr val="dk2"/>
                </a:solidFill>
                <a:latin typeface="Courier New"/>
                <a:ea typeface="Courier New"/>
                <a:cs typeface="Courier New"/>
                <a:sym typeface="Courier New"/>
              </a:rPr>
              <a:t>Thank You</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